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slides/slide25.xml" ContentType="application/vnd.openxmlformats-officedocument.presentationml.slide+xml"/>
  <Override PartName="/ppt/notesSlides/notesSlide3.xml" ContentType="application/vnd.openxmlformats-officedocument.presentationml.notes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Default Extension="pdf" ContentType="application/pdf"/>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7"/>
  </p:notesMasterIdLst>
  <p:sldIdLst>
    <p:sldId id="257" r:id="rId2"/>
    <p:sldId id="330" r:id="rId3"/>
    <p:sldId id="329" r:id="rId4"/>
    <p:sldId id="337" r:id="rId5"/>
    <p:sldId id="338" r:id="rId6"/>
    <p:sldId id="326" r:id="rId7"/>
    <p:sldId id="339" r:id="rId8"/>
    <p:sldId id="327" r:id="rId9"/>
    <p:sldId id="308" r:id="rId10"/>
    <p:sldId id="256" r:id="rId11"/>
    <p:sldId id="307" r:id="rId12"/>
    <p:sldId id="306" r:id="rId13"/>
    <p:sldId id="258" r:id="rId14"/>
    <p:sldId id="340" r:id="rId15"/>
    <p:sldId id="309" r:id="rId16"/>
    <p:sldId id="310" r:id="rId17"/>
    <p:sldId id="260" r:id="rId18"/>
    <p:sldId id="261" r:id="rId19"/>
    <p:sldId id="262" r:id="rId20"/>
    <p:sldId id="263" r:id="rId21"/>
    <p:sldId id="264" r:id="rId22"/>
    <p:sldId id="265" r:id="rId23"/>
    <p:sldId id="266" r:id="rId24"/>
    <p:sldId id="311" r:id="rId25"/>
    <p:sldId id="267" r:id="rId26"/>
    <p:sldId id="268" r:id="rId27"/>
    <p:sldId id="269" r:id="rId28"/>
    <p:sldId id="270" r:id="rId29"/>
    <p:sldId id="271" r:id="rId30"/>
    <p:sldId id="272" r:id="rId31"/>
    <p:sldId id="273" r:id="rId32"/>
    <p:sldId id="274" r:id="rId33"/>
    <p:sldId id="275" r:id="rId34"/>
    <p:sldId id="276" r:id="rId35"/>
    <p:sldId id="341" r:id="rId36"/>
    <p:sldId id="345" r:id="rId37"/>
    <p:sldId id="348" r:id="rId38"/>
    <p:sldId id="313" r:id="rId39"/>
    <p:sldId id="280" r:id="rId40"/>
    <p:sldId id="331" r:id="rId41"/>
    <p:sldId id="334" r:id="rId42"/>
    <p:sldId id="282" r:id="rId43"/>
    <p:sldId id="283" r:id="rId44"/>
    <p:sldId id="284" r:id="rId45"/>
    <p:sldId id="335" r:id="rId46"/>
    <p:sldId id="347" r:id="rId47"/>
    <p:sldId id="336" r:id="rId48"/>
    <p:sldId id="285" r:id="rId49"/>
    <p:sldId id="286" r:id="rId50"/>
    <p:sldId id="346" r:id="rId51"/>
    <p:sldId id="289" r:id="rId52"/>
    <p:sldId id="287" r:id="rId53"/>
    <p:sldId id="288" r:id="rId54"/>
    <p:sldId id="342" r:id="rId55"/>
    <p:sldId id="290"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8205" autoAdjust="0"/>
    <p:restoredTop sz="94660"/>
  </p:normalViewPr>
  <p:slideViewPr>
    <p:cSldViewPr snapToObjects="1">
      <p:cViewPr>
        <p:scale>
          <a:sx n="100" d="100"/>
          <a:sy n="100" d="100"/>
        </p:scale>
        <p:origin x="-336"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60" Type="http://schemas.openxmlformats.org/officeDocument/2006/relationships/viewProps" Target="viewProps.xml"/><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printerSettings" Target="printerSettings/printerSettings1.bin"/><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notesMaster" Target="notesMasters/notesMaster1.xml"/><Relationship Id="rId59" Type="http://schemas.openxmlformats.org/officeDocument/2006/relationships/presProps" Target="presProps.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tableStyles" Target="tableStyles.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theme" Target="theme/theme1.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75104-8EF7-924E-A4B5-3DE9EBC09FF8}" type="datetimeFigureOut">
              <a:rPr/>
              <a:pPr/>
              <a:t>5/12/10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3EF7B3-386E-CC49-90D4-E18E325DC2A9}" type="slidenum">
              <a:rPr/>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There are really just</a:t>
            </a:r>
            <a:r>
              <a:rPr lang="en-US" baseline="0"/>
              <a:t> 12 pitch categories, which we call pitch-classes, and as you go up the piano keyboard you just cycle through these 12 categories.</a:t>
            </a:r>
            <a:endParaRPr lang="en-US"/>
          </a:p>
        </p:txBody>
      </p:sp>
      <p:sp>
        <p:nvSpPr>
          <p:cNvPr id="4" name="Slide Number Placeholder 3"/>
          <p:cNvSpPr>
            <a:spLocks noGrp="1"/>
          </p:cNvSpPr>
          <p:nvPr>
            <p:ph type="sldNum" sz="quarter" idx="10"/>
          </p:nvPr>
        </p:nvSpPr>
        <p:spPr/>
        <p:txBody>
          <a:bodyPr/>
          <a:lstStyle/>
          <a:p>
            <a:fld id="{CE3EF7B3-386E-CC49-90D4-E18E325DC2A9}" type="slidenum">
              <a:rPr lang="en-US"/>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There are 12 pitch-classes.</a:t>
            </a:r>
            <a:r>
              <a:rPr lang="en-US" baseline="0"/>
              <a:t> Each key is named after a pitch-class. So this is the key of C major. Each key is associated with a scale, or a set of pitch-classes. So the key of C major has this scale. And each key is also associated with a chord, or triad, three notes that are especially stable or central within the key. So there are also major keys and minor keys.  The C minor scale has a different pattern. To generate other keys, you just shift these patterns up or down. Importance of key: function of notes depends on position within key. </a:t>
            </a:r>
            <a:endParaRPr lang="en-US"/>
          </a:p>
        </p:txBody>
      </p:sp>
      <p:sp>
        <p:nvSpPr>
          <p:cNvPr id="4" name="Slide Number Placeholder 3"/>
          <p:cNvSpPr>
            <a:spLocks noGrp="1"/>
          </p:cNvSpPr>
          <p:nvPr>
            <p:ph type="sldNum" sz="quarter" idx="10"/>
          </p:nvPr>
        </p:nvSpPr>
        <p:spPr/>
        <p:txBody>
          <a:bodyPr/>
          <a:lstStyle/>
          <a:p>
            <a:fld id="{CE3EF7B3-386E-CC49-90D4-E18E325DC2A9}" type="slidenum">
              <a:rPr lang="en-US"/>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 function of a pitch depends on its position in relation</a:t>
            </a:r>
            <a:r>
              <a:rPr lang="en-US" baseline="0"/>
              <a:t> to the key.</a:t>
            </a:r>
            <a:endParaRPr lang="en-US"/>
          </a:p>
        </p:txBody>
      </p:sp>
      <p:sp>
        <p:nvSpPr>
          <p:cNvPr id="4" name="Slide Number Placeholder 3"/>
          <p:cNvSpPr>
            <a:spLocks noGrp="1"/>
          </p:cNvSpPr>
          <p:nvPr>
            <p:ph type="sldNum" sz="quarter" idx="10"/>
          </p:nvPr>
        </p:nvSpPr>
        <p:spPr/>
        <p:txBody>
          <a:bodyPr/>
          <a:lstStyle/>
          <a:p>
            <a:fld id="{CE3EF7B3-386E-CC49-90D4-E18E325DC2A9}" type="slidenum">
              <a:rPr lang="en-US"/>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16BB7B-1110-7147-A0E8-6D7E905B94CF}" type="datetimeFigureOut">
              <a:rPr/>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6BB7B-1110-7147-A0E8-6D7E905B94CF}" type="datetimeFigureOut">
              <a:rPr/>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6BB7B-1110-7147-A0E8-6D7E905B94CF}" type="datetimeFigureOut">
              <a:rPr/>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6BB7B-1110-7147-A0E8-6D7E905B94CF}" type="datetimeFigureOut">
              <a:rPr/>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6BB7B-1110-7147-A0E8-6D7E905B94CF}" type="datetimeFigureOut">
              <a:rPr/>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16BB7B-1110-7147-A0E8-6D7E905B94CF}" type="datetimeFigureOut">
              <a:rPr/>
              <a:pPr/>
              <a:t>5/5/10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16BB7B-1110-7147-A0E8-6D7E905B94CF}" type="datetimeFigureOut">
              <a:rPr/>
              <a:pPr/>
              <a:t>5/5/10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16BB7B-1110-7147-A0E8-6D7E905B94CF}" type="datetimeFigureOut">
              <a:rPr/>
              <a:pPr/>
              <a:t>5/5/10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6BB7B-1110-7147-A0E8-6D7E905B94CF}" type="datetimeFigureOut">
              <a:rPr/>
              <a:pPr/>
              <a:t>5/5/10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6BB7B-1110-7147-A0E8-6D7E905B94CF}" type="datetimeFigureOut">
              <a:rPr/>
              <a:pPr/>
              <a:t>5/5/10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6BB7B-1110-7147-A0E8-6D7E905B94CF}" type="datetimeFigureOut">
              <a:rPr/>
              <a:pPr/>
              <a:t>5/5/10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9D5C8-9388-0847-ADE4-90AC44BDC5ED}"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6BB7B-1110-7147-A0E8-6D7E905B94CF}" type="datetimeFigureOut">
              <a:rPr/>
              <a:pPr/>
              <a:t>5/5/10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D5C8-9388-0847-ADE4-90AC44BDC5ED}"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df"/><Relationship Id="rId3"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381000" y="1219200"/>
            <a:ext cx="7924800" cy="3508653"/>
          </a:xfrm>
          <a:prstGeom prst="rect">
            <a:avLst/>
          </a:prstGeom>
          <a:noFill/>
        </p:spPr>
        <p:txBody>
          <a:bodyPr wrap="square" rtlCol="0">
            <a:spAutoFit/>
          </a:bodyPr>
          <a:lstStyle/>
          <a:p>
            <a:pPr algn="ctr"/>
            <a:r>
              <a:rPr lang="en-US" sz="3000" b="1">
                <a:latin typeface="Times"/>
              </a:rPr>
              <a:t>Music, Language, and Computational</a:t>
            </a:r>
          </a:p>
          <a:p>
            <a:pPr algn="ctr"/>
            <a:r>
              <a:rPr lang="en-US" sz="3000" b="1">
                <a:latin typeface="Times"/>
              </a:rPr>
              <a:t>Modeling: Lessons from the Key-Finding Problem</a:t>
            </a:r>
          </a:p>
          <a:p>
            <a:pPr algn="ctr"/>
            <a:endParaRPr lang="en-US" sz="3600" b="1">
              <a:latin typeface="Times"/>
            </a:endParaRPr>
          </a:p>
          <a:p>
            <a:pPr algn="ctr"/>
            <a:r>
              <a:rPr lang="en-US" sz="2400" b="1">
                <a:latin typeface="Times"/>
              </a:rPr>
              <a:t>David Temperley</a:t>
            </a:r>
          </a:p>
          <a:p>
            <a:pPr algn="ctr"/>
            <a:r>
              <a:rPr lang="en-US" sz="2400" b="1">
                <a:latin typeface="Times"/>
              </a:rPr>
              <a:t>Eastman School of Music</a:t>
            </a:r>
          </a:p>
          <a:p>
            <a:pPr algn="ctr"/>
            <a:r>
              <a:rPr lang="en-US" sz="2400" b="1">
                <a:latin typeface="Times"/>
              </a:rPr>
              <a:t>University of Rochester</a:t>
            </a:r>
          </a:p>
          <a:p>
            <a:endParaRPr lang="en-US" sz="2400" b="1">
              <a:latin typeface="Times"/>
            </a:endParaRPr>
          </a:p>
        </p:txBody>
      </p:sp>
      <p:pic>
        <p:nvPicPr>
          <p:cNvPr id="12" name="Picture 3"/>
          <p:cNvPicPr>
            <a:picLocks noChangeAspect="1" noChangeArrowheads="1"/>
          </p:cNvPicPr>
          <p:nvPr/>
        </p:nvPicPr>
        <p:blipFill>
          <a:blip r:embed="rId2"/>
          <a:srcRect/>
          <a:stretch>
            <a:fillRect/>
          </a:stretch>
        </p:blipFill>
        <p:spPr bwMode="auto">
          <a:xfrm>
            <a:off x="2920742" y="4305300"/>
            <a:ext cx="2857500" cy="1981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784350" y="2508523"/>
            <a:ext cx="6419850" cy="31923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1004208"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1876901"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2747326"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3617751"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4488177"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5360869"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6231294" y="4100975"/>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216438" y="252207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255600" y="250748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899821" y="2504692"/>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865710" y="2501900"/>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832708" y="2522474"/>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8063852" y="2509774"/>
            <a:ext cx="559448" cy="3155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1784350" y="1968500"/>
            <a:ext cx="6855752" cy="461665"/>
          </a:xfrm>
          <a:prstGeom prst="rect">
            <a:avLst/>
          </a:prstGeom>
          <a:noFill/>
        </p:spPr>
        <p:txBody>
          <a:bodyPr wrap="square" rtlCol="0">
            <a:spAutoFit/>
          </a:bodyPr>
          <a:lstStyle/>
          <a:p>
            <a:r>
              <a:rPr lang="en-US" sz="2400">
                <a:latin typeface="Times"/>
              </a:rPr>
              <a:t>C   C#   D   Eb   E     F    F#   G    Ab  A   Bb  B   (C...)</a:t>
            </a:r>
            <a:endParaRPr lang="en-US" sz="2400"/>
          </a:p>
        </p:txBody>
      </p:sp>
      <p:grpSp>
        <p:nvGrpSpPr>
          <p:cNvPr id="60" name="Group 59"/>
          <p:cNvGrpSpPr/>
          <p:nvPr/>
        </p:nvGrpSpPr>
        <p:grpSpPr>
          <a:xfrm>
            <a:off x="1885950" y="1785620"/>
            <a:ext cx="5755092" cy="200660"/>
            <a:chOff x="1365250" y="1722120"/>
            <a:chExt cx="5755092" cy="200660"/>
          </a:xfrm>
        </p:grpSpPr>
        <p:sp>
          <p:nvSpPr>
            <p:cNvPr id="51" name="Oval 50"/>
            <p:cNvSpPr/>
            <p:nvPr/>
          </p:nvSpPr>
          <p:spPr>
            <a:xfrm>
              <a:off x="1365250" y="173990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3622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33528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39624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4938569"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60198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6936192"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 name="Group 60"/>
          <p:cNvGrpSpPr/>
          <p:nvPr/>
        </p:nvGrpSpPr>
        <p:grpSpPr>
          <a:xfrm>
            <a:off x="1885950" y="1358900"/>
            <a:ext cx="3757469" cy="200660"/>
            <a:chOff x="1365250" y="1722120"/>
            <a:chExt cx="3757469" cy="200660"/>
          </a:xfrm>
          <a:solidFill>
            <a:srgbClr val="3366FF"/>
          </a:solidFill>
        </p:grpSpPr>
        <p:sp>
          <p:nvSpPr>
            <p:cNvPr id="62" name="Oval 61"/>
            <p:cNvSpPr/>
            <p:nvPr/>
          </p:nvSpPr>
          <p:spPr>
            <a:xfrm>
              <a:off x="1365250" y="173990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3352800" y="172212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Oval 65"/>
            <p:cNvSpPr/>
            <p:nvPr/>
          </p:nvSpPr>
          <p:spPr>
            <a:xfrm>
              <a:off x="4938569" y="172212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9" name="TextBox 68"/>
          <p:cNvSpPr txBox="1"/>
          <p:nvPr/>
        </p:nvSpPr>
        <p:spPr>
          <a:xfrm>
            <a:off x="596900" y="724515"/>
            <a:ext cx="1147288" cy="1855209"/>
          </a:xfrm>
          <a:prstGeom prst="rect">
            <a:avLst/>
          </a:prstGeom>
          <a:noFill/>
        </p:spPr>
        <p:txBody>
          <a:bodyPr wrap="none" rtlCol="0">
            <a:spAutoFit/>
          </a:bodyPr>
          <a:lstStyle/>
          <a:p>
            <a:pPr>
              <a:lnSpc>
                <a:spcPct val="150000"/>
              </a:lnSpc>
            </a:pPr>
            <a:r>
              <a:rPr lang="en-US" sz="1700">
                <a:latin typeface="Times"/>
              </a:rPr>
              <a:t>C MAJOR</a:t>
            </a:r>
          </a:p>
          <a:p>
            <a:pPr>
              <a:lnSpc>
                <a:spcPct val="150000"/>
              </a:lnSpc>
            </a:pPr>
            <a:r>
              <a:rPr lang="en-US" sz="1700">
                <a:latin typeface="Times"/>
              </a:rPr>
              <a:t>Tonic triad</a:t>
            </a:r>
          </a:p>
          <a:p>
            <a:pPr>
              <a:lnSpc>
                <a:spcPct val="150000"/>
              </a:lnSpc>
            </a:pPr>
            <a:r>
              <a:rPr lang="en-US" sz="1700">
                <a:latin typeface="Times"/>
              </a:rPr>
              <a:t>         Scale</a:t>
            </a:r>
          </a:p>
          <a:p>
            <a:pPr>
              <a:lnSpc>
                <a:spcPct val="150000"/>
              </a:lnSpc>
            </a:pPr>
            <a:r>
              <a:rPr lang="en-US" sz="1700">
                <a:latin typeface="Times"/>
              </a:rPr>
              <a:t>        Pitch-</a:t>
            </a:r>
          </a:p>
          <a:p>
            <a:pPr>
              <a:lnSpc>
                <a:spcPts val="1400"/>
              </a:lnSpc>
            </a:pPr>
            <a:r>
              <a:rPr lang="en-US" sz="1700">
                <a:latin typeface="Times"/>
              </a:rPr>
              <a:t>      classes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784350" y="2508523"/>
            <a:ext cx="6419850" cy="31923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1004208"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1876901"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2747326"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3617751"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4488177"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5360869"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6231294" y="4100975"/>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216438" y="252207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255600" y="250748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899821" y="2504692"/>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865710" y="2501900"/>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832708" y="2522474"/>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8063852" y="2509774"/>
            <a:ext cx="559448" cy="3155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1784350" y="1968500"/>
            <a:ext cx="6855752" cy="461665"/>
          </a:xfrm>
          <a:prstGeom prst="rect">
            <a:avLst/>
          </a:prstGeom>
          <a:noFill/>
        </p:spPr>
        <p:txBody>
          <a:bodyPr wrap="square" rtlCol="0">
            <a:spAutoFit/>
          </a:bodyPr>
          <a:lstStyle/>
          <a:p>
            <a:r>
              <a:rPr lang="en-US" sz="2400">
                <a:latin typeface="Times"/>
              </a:rPr>
              <a:t>C   C#   D   Eb   E     F    F#   G    Ab  A   Bb  B   (C...)</a:t>
            </a:r>
            <a:endParaRPr lang="en-US" sz="2400"/>
          </a:p>
        </p:txBody>
      </p:sp>
      <p:sp>
        <p:nvSpPr>
          <p:cNvPr id="51" name="Oval 50"/>
          <p:cNvSpPr/>
          <p:nvPr/>
        </p:nvSpPr>
        <p:spPr>
          <a:xfrm>
            <a:off x="1885950" y="180340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882900"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3441700" y="17729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4483100"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5459269"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6108700" y="17983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7456892"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1885950" y="1389380"/>
            <a:ext cx="184150" cy="18288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3441700" y="1371600"/>
            <a:ext cx="184150" cy="18288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Oval 65"/>
          <p:cNvSpPr/>
          <p:nvPr/>
        </p:nvSpPr>
        <p:spPr>
          <a:xfrm>
            <a:off x="5459269" y="1371600"/>
            <a:ext cx="184150" cy="18288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596900" y="724515"/>
            <a:ext cx="1159636" cy="1855209"/>
          </a:xfrm>
          <a:prstGeom prst="rect">
            <a:avLst/>
          </a:prstGeom>
          <a:noFill/>
        </p:spPr>
        <p:txBody>
          <a:bodyPr wrap="none" rtlCol="0">
            <a:spAutoFit/>
          </a:bodyPr>
          <a:lstStyle/>
          <a:p>
            <a:pPr>
              <a:lnSpc>
                <a:spcPct val="150000"/>
              </a:lnSpc>
            </a:pPr>
            <a:r>
              <a:rPr lang="en-US" sz="1700">
                <a:latin typeface="Times"/>
              </a:rPr>
              <a:t>C </a:t>
            </a:r>
            <a:r>
              <a:rPr lang="en-US" sz="1700" b="1">
                <a:latin typeface="Times"/>
              </a:rPr>
              <a:t>MINOR</a:t>
            </a:r>
          </a:p>
          <a:p>
            <a:pPr>
              <a:lnSpc>
                <a:spcPct val="150000"/>
              </a:lnSpc>
            </a:pPr>
            <a:r>
              <a:rPr lang="en-US" sz="1700">
                <a:latin typeface="Times"/>
              </a:rPr>
              <a:t>Tonic triad</a:t>
            </a:r>
          </a:p>
          <a:p>
            <a:pPr>
              <a:lnSpc>
                <a:spcPct val="150000"/>
              </a:lnSpc>
            </a:pPr>
            <a:r>
              <a:rPr lang="en-US" sz="1700">
                <a:latin typeface="Times"/>
              </a:rPr>
              <a:t>         Scale</a:t>
            </a:r>
          </a:p>
          <a:p>
            <a:pPr>
              <a:lnSpc>
                <a:spcPct val="150000"/>
              </a:lnSpc>
            </a:pPr>
            <a:r>
              <a:rPr lang="en-US" sz="1700">
                <a:latin typeface="Times"/>
              </a:rPr>
              <a:t>        Pitch-</a:t>
            </a:r>
          </a:p>
          <a:p>
            <a:pPr>
              <a:lnSpc>
                <a:spcPts val="1400"/>
              </a:lnSpc>
            </a:pPr>
            <a:r>
              <a:rPr lang="en-US" sz="1700">
                <a:latin typeface="Times"/>
              </a:rPr>
              <a:t>      classes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784350" y="2508523"/>
            <a:ext cx="6419850" cy="31923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1004208"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1876901"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2747326"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3617751"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4488177"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5360869"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6231294" y="4100975"/>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216438" y="252207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255600" y="250748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899821" y="2504692"/>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865710" y="2501900"/>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832708" y="2522474"/>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8063852" y="2509774"/>
            <a:ext cx="559448" cy="3155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1784350" y="1968500"/>
            <a:ext cx="6855752" cy="461665"/>
          </a:xfrm>
          <a:prstGeom prst="rect">
            <a:avLst/>
          </a:prstGeom>
          <a:noFill/>
        </p:spPr>
        <p:txBody>
          <a:bodyPr wrap="square" rtlCol="0">
            <a:spAutoFit/>
          </a:bodyPr>
          <a:lstStyle/>
          <a:p>
            <a:r>
              <a:rPr lang="en-US" sz="2400">
                <a:latin typeface="Times"/>
              </a:rPr>
              <a:t>C   C#   D   Eb   E     F    F#   G    Ab  A   Bb  B   (C...)</a:t>
            </a:r>
            <a:endParaRPr lang="en-US" sz="2400"/>
          </a:p>
        </p:txBody>
      </p:sp>
      <p:sp>
        <p:nvSpPr>
          <p:cNvPr id="51" name="Oval 50"/>
          <p:cNvSpPr/>
          <p:nvPr/>
        </p:nvSpPr>
        <p:spPr>
          <a:xfrm>
            <a:off x="2355850" y="180340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3352800"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4343400"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4953000"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5929169"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7010400" y="17856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881592" y="17983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60"/>
          <p:cNvGrpSpPr/>
          <p:nvPr/>
        </p:nvGrpSpPr>
        <p:grpSpPr>
          <a:xfrm>
            <a:off x="2355850" y="1358900"/>
            <a:ext cx="3757469" cy="200660"/>
            <a:chOff x="1365250" y="1722120"/>
            <a:chExt cx="3757469" cy="200660"/>
          </a:xfrm>
          <a:solidFill>
            <a:srgbClr val="3366FF"/>
          </a:solidFill>
        </p:grpSpPr>
        <p:sp>
          <p:nvSpPr>
            <p:cNvPr id="62" name="Oval 61"/>
            <p:cNvSpPr/>
            <p:nvPr/>
          </p:nvSpPr>
          <p:spPr>
            <a:xfrm>
              <a:off x="1365250" y="173990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3352800" y="172212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Oval 65"/>
            <p:cNvSpPr/>
            <p:nvPr/>
          </p:nvSpPr>
          <p:spPr>
            <a:xfrm>
              <a:off x="4938569" y="172212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9" name="TextBox 68"/>
          <p:cNvSpPr txBox="1"/>
          <p:nvPr/>
        </p:nvSpPr>
        <p:spPr>
          <a:xfrm>
            <a:off x="596900" y="724515"/>
            <a:ext cx="1232554" cy="1855209"/>
          </a:xfrm>
          <a:prstGeom prst="rect">
            <a:avLst/>
          </a:prstGeom>
          <a:noFill/>
        </p:spPr>
        <p:txBody>
          <a:bodyPr wrap="none" rtlCol="0">
            <a:spAutoFit/>
          </a:bodyPr>
          <a:lstStyle/>
          <a:p>
            <a:pPr>
              <a:lnSpc>
                <a:spcPct val="150000"/>
              </a:lnSpc>
            </a:pPr>
            <a:r>
              <a:rPr lang="en-US" sz="1700">
                <a:latin typeface="Times"/>
              </a:rPr>
              <a:t>C# MAJOR</a:t>
            </a:r>
          </a:p>
          <a:p>
            <a:pPr>
              <a:lnSpc>
                <a:spcPct val="150000"/>
              </a:lnSpc>
            </a:pPr>
            <a:r>
              <a:rPr lang="en-US" sz="1700">
                <a:latin typeface="Times"/>
              </a:rPr>
              <a:t>Tonic triad</a:t>
            </a:r>
          </a:p>
          <a:p>
            <a:pPr>
              <a:lnSpc>
                <a:spcPct val="150000"/>
              </a:lnSpc>
            </a:pPr>
            <a:r>
              <a:rPr lang="en-US" sz="1700">
                <a:latin typeface="Times"/>
              </a:rPr>
              <a:t>         Scale</a:t>
            </a:r>
          </a:p>
          <a:p>
            <a:pPr>
              <a:lnSpc>
                <a:spcPct val="150000"/>
              </a:lnSpc>
            </a:pPr>
            <a:r>
              <a:rPr lang="en-US" sz="1700">
                <a:latin typeface="Times"/>
              </a:rPr>
              <a:t>        Pitch-</a:t>
            </a:r>
          </a:p>
          <a:p>
            <a:pPr>
              <a:lnSpc>
                <a:spcPts val="1400"/>
              </a:lnSpc>
            </a:pPr>
            <a:r>
              <a:rPr lang="en-US" sz="1700">
                <a:latin typeface="Times"/>
              </a:rPr>
              <a:t>      classes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416320"/>
          </a:xfrm>
          <a:prstGeom prst="rect">
            <a:avLst/>
          </a:prstGeom>
          <a:noFill/>
        </p:spPr>
        <p:txBody>
          <a:bodyPr wrap="square" rtlCol="0">
            <a:spAutoFit/>
          </a:bodyPr>
          <a:lstStyle/>
          <a:p>
            <a:r>
              <a:rPr lang="en-US" sz="2400">
                <a:latin typeface="Times"/>
              </a:rPr>
              <a:t>Key is a central concept in music—operative in some form in nearly all styles of Western music (classical, jazz, folk, rock...)</a:t>
            </a:r>
          </a:p>
          <a:p>
            <a:endParaRPr lang="en-US" sz="2400" i="1">
              <a:latin typeface="Times"/>
            </a:endParaRPr>
          </a:p>
          <a:p>
            <a:r>
              <a:rPr lang="en-US" sz="2400">
                <a:latin typeface="Times"/>
              </a:rPr>
              <a:t>A key provides the framework in which the pitches of a piece are understood. For example, the </a:t>
            </a:r>
            <a:r>
              <a:rPr lang="en-US" sz="2400" i="1">
                <a:latin typeface="Times"/>
              </a:rPr>
              <a:t>tonic </a:t>
            </a:r>
            <a:r>
              <a:rPr lang="en-US" sz="2400">
                <a:latin typeface="Times"/>
              </a:rPr>
              <a:t>pitch—the pitch after which the key is named—is especially stable and usually appears at the end of a melody. But to know which pitch is the tonic, you first have to identify the key.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2308324"/>
          </a:xfrm>
          <a:prstGeom prst="rect">
            <a:avLst/>
          </a:prstGeom>
          <a:noFill/>
        </p:spPr>
        <p:txBody>
          <a:bodyPr wrap="square" rtlCol="0">
            <a:spAutoFit/>
          </a:bodyPr>
          <a:lstStyle/>
          <a:p>
            <a:r>
              <a:rPr lang="en-US" sz="2400">
                <a:latin typeface="Times"/>
              </a:rPr>
              <a:t>Are listeners sensitive to key?</a:t>
            </a:r>
          </a:p>
          <a:p>
            <a:endParaRPr lang="en-US" sz="2400">
              <a:latin typeface="Times"/>
            </a:endParaRPr>
          </a:p>
          <a:p>
            <a:r>
              <a:rPr lang="en-US" sz="2400">
                <a:latin typeface="Times"/>
              </a:rPr>
              <a:t>Yes: Given a context that establishes a key, followed by a single pitch or “probe-tone,” listeners (even without musical training) can detect whether the probe-tone is</a:t>
            </a:r>
          </a:p>
          <a:p>
            <a:r>
              <a:rPr lang="en-US" sz="2400">
                <a:latin typeface="Times"/>
              </a:rPr>
              <a:t>in the scale of the key (Krumhansl 1990).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416320"/>
          </a:xfrm>
          <a:prstGeom prst="rect">
            <a:avLst/>
          </a:prstGeom>
          <a:noFill/>
        </p:spPr>
        <p:txBody>
          <a:bodyPr wrap="square" rtlCol="0">
            <a:spAutoFit/>
          </a:bodyPr>
          <a:lstStyle/>
          <a:p>
            <a:r>
              <a:rPr lang="en-US" sz="2400" b="1">
                <a:latin typeface="Times"/>
              </a:rPr>
              <a:t>3. The Key-Finding Problem</a:t>
            </a:r>
          </a:p>
          <a:p>
            <a:endParaRPr lang="en-US" sz="2400" b="1">
              <a:latin typeface="Times"/>
            </a:endParaRPr>
          </a:p>
          <a:p>
            <a:r>
              <a:rPr lang="en-US" sz="2400">
                <a:latin typeface="Times"/>
              </a:rPr>
              <a:t>A big question: </a:t>
            </a:r>
            <a:r>
              <a:rPr lang="en-US" sz="2400" i="1">
                <a:latin typeface="Times"/>
              </a:rPr>
              <a:t>How do listeners identify the key of a piece as they hear it?</a:t>
            </a:r>
          </a:p>
          <a:p>
            <a:endParaRPr lang="en-US" sz="2400">
              <a:latin typeface="Times"/>
            </a:endParaRPr>
          </a:p>
          <a:p>
            <a:r>
              <a:rPr lang="en-US" sz="2400">
                <a:latin typeface="Times"/>
              </a:rPr>
              <a:t>This is the key-finding problem—a major problem in music cognition. (Also an important problem in music</a:t>
            </a:r>
          </a:p>
          <a:p>
            <a:r>
              <a:rPr lang="en-US" sz="2400">
                <a:latin typeface="Times"/>
              </a:rPr>
              <a:t>information retrieval.) </a:t>
            </a:r>
          </a:p>
          <a:p>
            <a:endParaRPr lang="en-US" sz="2400">
              <a:latin typeface="Time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457200"/>
            <a:ext cx="7391400" cy="3046988"/>
          </a:xfrm>
          <a:prstGeom prst="rect">
            <a:avLst/>
          </a:prstGeom>
          <a:noFill/>
        </p:spPr>
        <p:txBody>
          <a:bodyPr wrap="square" rtlCol="0">
            <a:spAutoFit/>
          </a:bodyPr>
          <a:lstStyle/>
          <a:p>
            <a:r>
              <a:rPr lang="en-US" sz="2400" b="1">
                <a:latin typeface="Times"/>
              </a:rPr>
              <a:t>A Generative Probabilistic Approach</a:t>
            </a:r>
            <a:r>
              <a:rPr lang="en-US" sz="2400">
                <a:latin typeface="Times"/>
              </a:rPr>
              <a:t> (This is the </a:t>
            </a:r>
            <a:r>
              <a:rPr lang="en-US" sz="2400" i="1">
                <a:latin typeface="Times"/>
              </a:rPr>
              <a:t>monophonic key-finding model </a:t>
            </a:r>
            <a:r>
              <a:rPr lang="en-US" sz="2400">
                <a:latin typeface="Times"/>
              </a:rPr>
              <a:t>in Temperley, </a:t>
            </a:r>
            <a:r>
              <a:rPr lang="en-US" sz="2400" i="1">
                <a:latin typeface="Times"/>
              </a:rPr>
              <a:t>Music and</a:t>
            </a:r>
          </a:p>
          <a:p>
            <a:r>
              <a:rPr lang="en-US" sz="2400" i="1">
                <a:latin typeface="Times"/>
              </a:rPr>
              <a:t>Probability </a:t>
            </a:r>
            <a:r>
              <a:rPr lang="en-US" sz="2400">
                <a:latin typeface="Times"/>
              </a:rPr>
              <a:t>[2007])</a:t>
            </a:r>
          </a:p>
          <a:p>
            <a:endParaRPr lang="en-US" sz="2400">
              <a:latin typeface="Times"/>
            </a:endParaRPr>
          </a:p>
          <a:p>
            <a:r>
              <a:rPr lang="en-US" sz="2400">
                <a:latin typeface="Times"/>
              </a:rPr>
              <a:t>For each key, look at the probability (frequency of occurrence) of each pitch-class given that key. We call</a:t>
            </a:r>
          </a:p>
          <a:p>
            <a:r>
              <a:rPr lang="en-US" sz="2400">
                <a:latin typeface="Times"/>
              </a:rPr>
              <a:t>this distribution a </a:t>
            </a:r>
            <a:r>
              <a:rPr lang="en-US" sz="2400" i="1">
                <a:latin typeface="Times"/>
              </a:rPr>
              <a:t>key-profile</a:t>
            </a:r>
            <a:r>
              <a:rPr lang="en-US" sz="2400">
                <a:latin typeface="Times"/>
              </a:rPr>
              <a:t>. For C major:</a:t>
            </a:r>
          </a:p>
          <a:p>
            <a:endParaRPr lang="en-US" sz="2400">
              <a:latin typeface="Times"/>
            </a:endParaRPr>
          </a:p>
        </p:txBody>
      </p:sp>
      <p:pic>
        <p:nvPicPr>
          <p:cNvPr id="3" name="Picture 2" descr="4.7.pdf"/>
          <p:cNvPicPr>
            <a:picLocks noChangeAspect="1"/>
          </p:cNvPicPr>
          <p:nvPr/>
        </p:nvPicPr>
        <mc:AlternateContent>
          <mc:Choice xmlns:ma="http://schemas.microsoft.com/office/mac/drawingml/2008/main" Requires="ma">
            <p:blipFill>
              <a:blip r:embed="rId2"/>
              <a:srcRect l="11765" t="9091" r="23529" b="74545"/>
              <a:stretch>
                <a:fillRect/>
              </a:stretch>
            </p:blipFill>
          </mc:Choice>
          <mc:Fallback>
            <p:blipFill>
              <a:blip r:embed="rId3"/>
              <a:srcRect l="11765" t="9091" r="23529" b="74545"/>
              <a:stretch>
                <a:fillRect/>
              </a:stretch>
            </p:blipFill>
          </mc:Fallback>
        </mc:AlternateContent>
        <p:spPr>
          <a:xfrm>
            <a:off x="132772" y="3061850"/>
            <a:ext cx="7538028" cy="2174915"/>
          </a:xfrm>
          <a:prstGeom prst="rect">
            <a:avLst/>
          </a:prstGeom>
        </p:spPr>
      </p:pic>
      <p:sp>
        <p:nvSpPr>
          <p:cNvPr id="17" name="TextBox 16"/>
          <p:cNvSpPr txBox="1"/>
          <p:nvPr/>
        </p:nvSpPr>
        <p:spPr>
          <a:xfrm>
            <a:off x="1098550" y="5905500"/>
            <a:ext cx="6855752" cy="461665"/>
          </a:xfrm>
          <a:prstGeom prst="rect">
            <a:avLst/>
          </a:prstGeom>
          <a:noFill/>
        </p:spPr>
        <p:txBody>
          <a:bodyPr wrap="square" rtlCol="0">
            <a:spAutoFit/>
          </a:bodyPr>
          <a:lstStyle/>
          <a:p>
            <a:r>
              <a:rPr lang="en-US" sz="2400">
                <a:latin typeface="Times"/>
              </a:rPr>
              <a:t>C   C#   D   Eb   E     F    F#   G    Ab  A   Bb  B   (C...)</a:t>
            </a:r>
            <a:endParaRPr lang="en-US" sz="2400"/>
          </a:p>
        </p:txBody>
      </p:sp>
      <p:grpSp>
        <p:nvGrpSpPr>
          <p:cNvPr id="2" name="Group 17"/>
          <p:cNvGrpSpPr/>
          <p:nvPr/>
        </p:nvGrpSpPr>
        <p:grpSpPr>
          <a:xfrm>
            <a:off x="1200150" y="5722620"/>
            <a:ext cx="5755092" cy="200660"/>
            <a:chOff x="1365250" y="1722120"/>
            <a:chExt cx="5755092" cy="200660"/>
          </a:xfrm>
        </p:grpSpPr>
        <p:sp>
          <p:nvSpPr>
            <p:cNvPr id="19" name="Oval 18"/>
            <p:cNvSpPr/>
            <p:nvPr/>
          </p:nvSpPr>
          <p:spPr>
            <a:xfrm>
              <a:off x="1365250" y="173990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23622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3528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9624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38569"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019800"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6936192" y="1722120"/>
              <a:ext cx="184150" cy="18288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oup 25"/>
          <p:cNvGrpSpPr/>
          <p:nvPr/>
        </p:nvGrpSpPr>
        <p:grpSpPr>
          <a:xfrm>
            <a:off x="1200150" y="5295900"/>
            <a:ext cx="3757469" cy="200660"/>
            <a:chOff x="1365250" y="1722120"/>
            <a:chExt cx="3757469" cy="200660"/>
          </a:xfrm>
          <a:solidFill>
            <a:srgbClr val="3366FF"/>
          </a:solidFill>
        </p:grpSpPr>
        <p:sp>
          <p:nvSpPr>
            <p:cNvPr id="27" name="Oval 26"/>
            <p:cNvSpPr/>
            <p:nvPr/>
          </p:nvSpPr>
          <p:spPr>
            <a:xfrm>
              <a:off x="1365250" y="173990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3352800" y="172212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938569" y="1722120"/>
              <a:ext cx="184150" cy="182880"/>
            </a:xfrm>
            <a:prstGeom prst="ellipse">
              <a:avLst/>
            </a:prstGeom>
            <a:grp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609600"/>
            <a:ext cx="7391400" cy="5724643"/>
          </a:xfrm>
          <a:prstGeom prst="rect">
            <a:avLst/>
          </a:prstGeom>
          <a:noFill/>
        </p:spPr>
        <p:txBody>
          <a:bodyPr wrap="square" rtlCol="0">
            <a:spAutoFit/>
          </a:bodyPr>
          <a:lstStyle/>
          <a:p>
            <a:r>
              <a:rPr lang="en-US" sz="2400">
                <a:latin typeface="Times"/>
              </a:rPr>
              <a:t>Then for a given piece, calculate the probability of generating the notes of that piece, given each key. </a:t>
            </a:r>
          </a:p>
          <a:p>
            <a:endParaRPr lang="en-US" sz="2400">
              <a:latin typeface="Times"/>
            </a:endParaRPr>
          </a:p>
          <a:p>
            <a:r>
              <a:rPr lang="en-US" sz="2400" i="1">
                <a:latin typeface="Times"/>
              </a:rPr>
              <a:t>P</a:t>
            </a:r>
            <a:r>
              <a:rPr lang="en-US" sz="2400">
                <a:latin typeface="Times"/>
              </a:rPr>
              <a:t>(notes | key) =  </a:t>
            </a:r>
            <a:r>
              <a:rPr lang="en-US" sz="3000">
                <a:latin typeface="Symbol"/>
                <a:ea typeface="Times New Roman"/>
                <a:cs typeface="Times New Roman"/>
              </a:rPr>
              <a:t>P</a:t>
            </a:r>
            <a:r>
              <a:rPr lang="en-US" sz="2400">
                <a:latin typeface="Symbol"/>
                <a:ea typeface="Times New Roman"/>
                <a:cs typeface="Times New Roman"/>
              </a:rPr>
              <a:t> </a:t>
            </a:r>
            <a:r>
              <a:rPr lang="en-US" sz="2400" i="1">
                <a:latin typeface="Times"/>
              </a:rPr>
              <a:t>K</a:t>
            </a:r>
            <a:r>
              <a:rPr lang="en-US" sz="2400" i="1" baseline="-25000">
                <a:latin typeface="Times"/>
              </a:rPr>
              <a:t>n</a:t>
            </a:r>
            <a:r>
              <a:rPr lang="en-US" sz="2400" i="1">
                <a:latin typeface="Times"/>
              </a:rPr>
              <a:t> </a:t>
            </a:r>
            <a:endParaRPr lang="en-US" sz="2400">
              <a:latin typeface="Times"/>
            </a:endParaRPr>
          </a:p>
          <a:p>
            <a:endParaRPr lang="en-US" sz="2400">
              <a:latin typeface="Times"/>
            </a:endParaRPr>
          </a:p>
          <a:p>
            <a:r>
              <a:rPr lang="en-US" sz="2400">
                <a:latin typeface="Times"/>
              </a:rPr>
              <a:t>where </a:t>
            </a:r>
            <a:r>
              <a:rPr lang="en-US" sz="2400" i="1">
                <a:latin typeface="Times"/>
              </a:rPr>
              <a:t>K</a:t>
            </a:r>
            <a:r>
              <a:rPr lang="en-US" sz="2400" i="1" baseline="-25000">
                <a:latin typeface="Times"/>
              </a:rPr>
              <a:t>n</a:t>
            </a:r>
            <a:r>
              <a:rPr lang="en-US" sz="2400" i="1">
                <a:latin typeface="Times"/>
              </a:rPr>
              <a:t> </a:t>
            </a:r>
            <a:r>
              <a:rPr lang="en-US" sz="2400">
                <a:latin typeface="Times"/>
              </a:rPr>
              <a:t>are the key-profile values for all the notes in the piece. </a:t>
            </a:r>
          </a:p>
          <a:p>
            <a:endParaRPr lang="en-US" sz="2400">
              <a:latin typeface="Times"/>
            </a:endParaRPr>
          </a:p>
          <a:p>
            <a:r>
              <a:rPr lang="en-US" sz="2400">
                <a:latin typeface="Times"/>
              </a:rPr>
              <a:t>By Bayesian logic:</a:t>
            </a:r>
          </a:p>
          <a:p>
            <a:r>
              <a:rPr lang="en-US" sz="2400" i="1">
                <a:latin typeface="Times"/>
              </a:rPr>
              <a:t>P</a:t>
            </a:r>
            <a:r>
              <a:rPr lang="en-US" sz="2400">
                <a:latin typeface="Times"/>
              </a:rPr>
              <a:t>(key | notes)</a:t>
            </a:r>
            <a:r>
              <a:rPr lang="en-US" sz="2400">
                <a:sym typeface="Symbol"/>
              </a:rPr>
              <a:t> </a:t>
            </a:r>
            <a:r>
              <a:rPr lang="en-US" sz="2400"/>
              <a:t> </a:t>
            </a:r>
            <a:r>
              <a:rPr lang="en-US" sz="2400" i="1">
                <a:latin typeface="Times"/>
              </a:rPr>
              <a:t>P</a:t>
            </a:r>
            <a:r>
              <a:rPr lang="en-US" sz="2400">
                <a:latin typeface="Times"/>
              </a:rPr>
              <a:t>(notes | key) × </a:t>
            </a:r>
            <a:r>
              <a:rPr lang="en-US" sz="2400" i="1">
                <a:latin typeface="Times"/>
              </a:rPr>
              <a:t>P</a:t>
            </a:r>
            <a:r>
              <a:rPr lang="en-US" sz="2400">
                <a:latin typeface="Times"/>
              </a:rPr>
              <a:t>(key)</a:t>
            </a:r>
          </a:p>
          <a:p>
            <a:endParaRPr lang="en-US" sz="2400">
              <a:latin typeface="Times"/>
            </a:endParaRPr>
          </a:p>
          <a:p>
            <a:r>
              <a:rPr lang="en-US" sz="2400">
                <a:latin typeface="Times"/>
              </a:rPr>
              <a:t>We assume that all keys are equal in prior probability, </a:t>
            </a:r>
            <a:r>
              <a:rPr lang="en-US" sz="2400" i="1">
                <a:latin typeface="Times"/>
              </a:rPr>
              <a:t>P</a:t>
            </a:r>
            <a:r>
              <a:rPr lang="en-US" sz="2400">
                <a:latin typeface="Times"/>
              </a:rPr>
              <a:t>(key) = 1/24. Thus the key that generates the notes with highest probability is the most probable key given the notes. </a:t>
            </a:r>
          </a:p>
        </p:txBody>
      </p:sp>
      <p:sp>
        <p:nvSpPr>
          <p:cNvPr id="3" name="TextBox 2"/>
          <p:cNvSpPr txBox="1"/>
          <p:nvPr/>
        </p:nvSpPr>
        <p:spPr>
          <a:xfrm>
            <a:off x="2984500" y="2044700"/>
            <a:ext cx="723900" cy="369332"/>
          </a:xfrm>
          <a:prstGeom prst="rect">
            <a:avLst/>
          </a:prstGeom>
          <a:noFill/>
        </p:spPr>
        <p:txBody>
          <a:bodyPr wrap="square" rtlCol="0">
            <a:spAutoFit/>
          </a:bodyPr>
          <a:lstStyle/>
          <a:p>
            <a:r>
              <a:rPr lang="en-US" i="1">
                <a:latin typeface="Times"/>
              </a:rPr>
              <a:t>n</a:t>
            </a:r>
            <a:endParaRPr lang="en-US"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25500" y="850900"/>
            <a:ext cx="7772400" cy="3046988"/>
          </a:xfrm>
          <a:prstGeom prst="rect">
            <a:avLst/>
          </a:prstGeom>
          <a:noFill/>
        </p:spPr>
        <p:txBody>
          <a:bodyPr wrap="square" rtlCol="0">
            <a:spAutoFit/>
          </a:bodyPr>
          <a:lstStyle/>
          <a:p>
            <a:r>
              <a:rPr lang="en-US" sz="2400">
                <a:latin typeface="Times"/>
              </a:rPr>
              <a:t>Testing the monophonic key-finding model (and two other models) on European folk melodies (E) and Bach fugue melodies (B)</a:t>
            </a:r>
          </a:p>
          <a:p>
            <a:endParaRPr lang="en-US" sz="2400">
              <a:latin typeface="Times"/>
            </a:endParaRPr>
          </a:p>
          <a:p>
            <a:r>
              <a:rPr lang="en-US" sz="2400">
                <a:latin typeface="Times"/>
              </a:rPr>
              <a:t>									 		 E			 B</a:t>
            </a:r>
          </a:p>
          <a:p>
            <a:r>
              <a:rPr lang="en-US" sz="2400">
                <a:latin typeface="Times"/>
              </a:rPr>
              <a:t>Temperley monophonic model			87.7%		89.6%	</a:t>
            </a:r>
          </a:p>
          <a:p>
            <a:r>
              <a:rPr lang="en-US" sz="2400">
                <a:latin typeface="Times"/>
              </a:rPr>
              <a:t>Krumhansl (1990)						75.4%		66.7%	</a:t>
            </a:r>
          </a:p>
          <a:p>
            <a:r>
              <a:rPr lang="en-US" sz="2400">
                <a:latin typeface="Times"/>
              </a:rPr>
              <a:t>Longuet-Higgins &amp; Steedman (1971)	70.8%		100.0%</a:t>
            </a:r>
          </a:p>
        </p:txBody>
      </p:sp>
      <p:cxnSp>
        <p:nvCxnSpPr>
          <p:cNvPr id="5" name="Straight Connector 4"/>
          <p:cNvCxnSpPr/>
          <p:nvPr/>
        </p:nvCxnSpPr>
        <p:spPr>
          <a:xfrm>
            <a:off x="5753100" y="2730500"/>
            <a:ext cx="25146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647426"/>
          </a:xfrm>
          <a:prstGeom prst="rect">
            <a:avLst/>
          </a:prstGeom>
          <a:noFill/>
        </p:spPr>
        <p:txBody>
          <a:bodyPr wrap="square" rtlCol="0">
            <a:spAutoFit/>
          </a:bodyPr>
          <a:lstStyle/>
          <a:p>
            <a:r>
              <a:rPr lang="en-US" sz="2400" b="1">
                <a:latin typeface="Times"/>
              </a:rPr>
              <a:t>4. The probabilities of note patterns</a:t>
            </a:r>
          </a:p>
          <a:p>
            <a:endParaRPr lang="en-US" sz="2400">
              <a:latin typeface="Times"/>
            </a:endParaRPr>
          </a:p>
          <a:p>
            <a:r>
              <a:rPr lang="en-US" sz="2400">
                <a:latin typeface="Times"/>
              </a:rPr>
              <a:t>The monophonic key-finding model can also be used to estimate the probability of a pitch sequence:</a:t>
            </a:r>
          </a:p>
          <a:p>
            <a:endParaRPr lang="en-US" sz="2400">
              <a:latin typeface="Times"/>
            </a:endParaRPr>
          </a:p>
          <a:p>
            <a:r>
              <a:rPr lang="en-US" sz="2400" i="1">
                <a:latin typeface="Times"/>
              </a:rPr>
              <a:t>P</a:t>
            </a:r>
            <a:r>
              <a:rPr lang="en-US" sz="2400">
                <a:latin typeface="Times"/>
              </a:rPr>
              <a:t>(notes) = ∑</a:t>
            </a:r>
            <a:r>
              <a:rPr lang="en-US" sz="2400" i="1">
                <a:latin typeface="Times"/>
              </a:rPr>
              <a:t>P</a:t>
            </a:r>
            <a:r>
              <a:rPr lang="en-US" sz="2400">
                <a:latin typeface="Times"/>
              </a:rPr>
              <a:t>(notes, key) = ∑</a:t>
            </a:r>
            <a:r>
              <a:rPr lang="en-US" sz="2400" i="1">
                <a:latin typeface="Times"/>
              </a:rPr>
              <a:t>P</a:t>
            </a:r>
            <a:r>
              <a:rPr lang="en-US" sz="2400">
                <a:latin typeface="Times"/>
              </a:rPr>
              <a:t>(notes | key)</a:t>
            </a:r>
            <a:r>
              <a:rPr lang="en-US" sz="2400" i="1">
                <a:latin typeface="Times"/>
              </a:rPr>
              <a:t>P</a:t>
            </a:r>
            <a:r>
              <a:rPr lang="en-US" sz="2400">
                <a:latin typeface="Times"/>
              </a:rPr>
              <a:t>(key)</a:t>
            </a:r>
          </a:p>
          <a:p>
            <a:endParaRPr lang="en-US" sz="2400">
              <a:latin typeface="Times"/>
            </a:endParaRPr>
          </a:p>
          <a:p>
            <a:r>
              <a:rPr lang="en-US" sz="3000">
                <a:latin typeface="Symbol"/>
                <a:ea typeface="Times New Roman"/>
                <a:cs typeface="Times New Roman"/>
              </a:rPr>
              <a:t>			</a:t>
            </a:r>
            <a:r>
              <a:rPr lang="en-US" sz="2400">
                <a:latin typeface="Times"/>
              </a:rPr>
              <a:t>= </a:t>
            </a:r>
            <a:r>
              <a:rPr lang="en-US" sz="3200">
                <a:latin typeface="Times"/>
              </a:rPr>
              <a:t>∑</a:t>
            </a:r>
            <a:r>
              <a:rPr lang="en-US" sz="3000">
                <a:latin typeface="Symbol"/>
                <a:ea typeface="Times New Roman"/>
                <a:cs typeface="Times New Roman"/>
              </a:rPr>
              <a:t> P</a:t>
            </a:r>
            <a:r>
              <a:rPr lang="en-US" sz="2400">
                <a:latin typeface="Symbol"/>
                <a:ea typeface="Times New Roman"/>
                <a:cs typeface="Times New Roman"/>
              </a:rPr>
              <a:t> </a:t>
            </a:r>
            <a:r>
              <a:rPr lang="en-US" sz="2400" i="1">
                <a:latin typeface="Times"/>
              </a:rPr>
              <a:t>K</a:t>
            </a:r>
            <a:r>
              <a:rPr lang="en-US" sz="2400" i="1" baseline="-25000">
                <a:latin typeface="Times"/>
              </a:rPr>
              <a:t>n</a:t>
            </a:r>
            <a:r>
              <a:rPr lang="en-US" sz="2400" i="1">
                <a:latin typeface="Times"/>
              </a:rPr>
              <a:t> (</a:t>
            </a:r>
            <a:r>
              <a:rPr lang="en-US" sz="2400">
                <a:latin typeface="Times"/>
              </a:rPr>
              <a:t>1/24)</a:t>
            </a:r>
          </a:p>
          <a:p>
            <a:endParaRPr lang="en-US" sz="2400">
              <a:latin typeface="Times"/>
            </a:endParaRPr>
          </a:p>
          <a:p>
            <a:r>
              <a:rPr lang="en-US" sz="2400">
                <a:latin typeface="Times"/>
              </a:rPr>
              <a:t>Intuitively, some pitch patterns are likely within the </a:t>
            </a:r>
          </a:p>
          <a:p>
            <a:r>
              <a:rPr lang="en-US" sz="2400">
                <a:latin typeface="Times"/>
              </a:rPr>
              <a:t>style of tonal music; some are not. (Roughly speaking,</a:t>
            </a:r>
          </a:p>
          <a:p>
            <a:r>
              <a:rPr lang="en-US" sz="2400">
                <a:latin typeface="Times"/>
              </a:rPr>
              <a:t>those that stay within a single scale are more likely.)</a:t>
            </a:r>
          </a:p>
        </p:txBody>
      </p:sp>
      <p:sp>
        <p:nvSpPr>
          <p:cNvPr id="3" name="TextBox 2"/>
          <p:cNvSpPr txBox="1"/>
          <p:nvPr/>
        </p:nvSpPr>
        <p:spPr>
          <a:xfrm>
            <a:off x="2832100" y="3797300"/>
            <a:ext cx="355600" cy="369332"/>
          </a:xfrm>
          <a:prstGeom prst="rect">
            <a:avLst/>
          </a:prstGeom>
          <a:noFill/>
        </p:spPr>
        <p:txBody>
          <a:bodyPr wrap="square" rtlCol="0">
            <a:spAutoFit/>
          </a:bodyPr>
          <a:lstStyle/>
          <a:p>
            <a:r>
              <a:rPr lang="en-US" i="1">
                <a:latin typeface="Times"/>
              </a:rPr>
              <a:t>n</a:t>
            </a:r>
            <a:endParaRPr lang="en-US" i="1"/>
          </a:p>
        </p:txBody>
      </p:sp>
      <p:sp>
        <p:nvSpPr>
          <p:cNvPr id="5" name="TextBox 4"/>
          <p:cNvSpPr txBox="1"/>
          <p:nvPr/>
        </p:nvSpPr>
        <p:spPr>
          <a:xfrm>
            <a:off x="2209800" y="3022600"/>
            <a:ext cx="533400" cy="307777"/>
          </a:xfrm>
          <a:prstGeom prst="rect">
            <a:avLst/>
          </a:prstGeom>
          <a:noFill/>
        </p:spPr>
        <p:txBody>
          <a:bodyPr wrap="square" rtlCol="0">
            <a:spAutoFit/>
          </a:bodyPr>
          <a:lstStyle/>
          <a:p>
            <a:r>
              <a:rPr lang="en-US" sz="1400">
                <a:latin typeface="Times"/>
              </a:rPr>
              <a:t>key</a:t>
            </a:r>
            <a:endParaRPr lang="en-US" sz="1400"/>
          </a:p>
        </p:txBody>
      </p:sp>
      <p:sp>
        <p:nvSpPr>
          <p:cNvPr id="6" name="TextBox 5"/>
          <p:cNvSpPr txBox="1"/>
          <p:nvPr/>
        </p:nvSpPr>
        <p:spPr>
          <a:xfrm>
            <a:off x="4356100" y="3035300"/>
            <a:ext cx="533400" cy="307777"/>
          </a:xfrm>
          <a:prstGeom prst="rect">
            <a:avLst/>
          </a:prstGeom>
          <a:noFill/>
        </p:spPr>
        <p:txBody>
          <a:bodyPr wrap="square" rtlCol="0">
            <a:spAutoFit/>
          </a:bodyPr>
          <a:lstStyle/>
          <a:p>
            <a:r>
              <a:rPr lang="en-US" sz="1400">
                <a:latin typeface="Times"/>
              </a:rPr>
              <a:t>key</a:t>
            </a:r>
            <a:endParaRPr lang="en-US" sz="1400"/>
          </a:p>
        </p:txBody>
      </p:sp>
      <p:sp>
        <p:nvSpPr>
          <p:cNvPr id="7" name="TextBox 6"/>
          <p:cNvSpPr txBox="1"/>
          <p:nvPr/>
        </p:nvSpPr>
        <p:spPr>
          <a:xfrm>
            <a:off x="2425700" y="3886200"/>
            <a:ext cx="533400" cy="307777"/>
          </a:xfrm>
          <a:prstGeom prst="rect">
            <a:avLst/>
          </a:prstGeom>
          <a:noFill/>
        </p:spPr>
        <p:txBody>
          <a:bodyPr wrap="square" rtlCol="0">
            <a:spAutoFit/>
          </a:bodyPr>
          <a:lstStyle/>
          <a:p>
            <a:r>
              <a:rPr lang="en-US" sz="1400">
                <a:latin typeface="Times"/>
              </a:rPr>
              <a:t>key</a:t>
            </a:r>
            <a:endParaRPr 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381000" y="1219200"/>
            <a:ext cx="7924800" cy="1846659"/>
          </a:xfrm>
          <a:prstGeom prst="rect">
            <a:avLst/>
          </a:prstGeom>
          <a:noFill/>
        </p:spPr>
        <p:txBody>
          <a:bodyPr wrap="square" rtlCol="0">
            <a:spAutoFit/>
          </a:bodyPr>
          <a:lstStyle/>
          <a:p>
            <a:pPr algn="ctr"/>
            <a:r>
              <a:rPr lang="en-US" sz="3000" b="1">
                <a:latin typeface="Times"/>
              </a:rPr>
              <a:t>1. Music, Language, and </a:t>
            </a:r>
          </a:p>
          <a:p>
            <a:pPr algn="ctr"/>
            <a:r>
              <a:rPr lang="en-US" sz="3000" b="1">
                <a:latin typeface="Times"/>
              </a:rPr>
              <a:t>Computational Modeling: </a:t>
            </a:r>
          </a:p>
          <a:p>
            <a:pPr algn="ctr"/>
            <a:r>
              <a:rPr lang="en-US" sz="3000" b="1">
                <a:latin typeface="Times"/>
              </a:rPr>
              <a:t>The Big Picture</a:t>
            </a:r>
          </a:p>
          <a:p>
            <a:pPr algn="ctr"/>
            <a:endParaRPr lang="en-US" sz="2400" b="1">
              <a:latin typeface="Time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5262979"/>
          </a:xfrm>
          <a:prstGeom prst="rect">
            <a:avLst/>
          </a:prstGeom>
          <a:noFill/>
        </p:spPr>
        <p:txBody>
          <a:bodyPr wrap="square" rtlCol="0">
            <a:spAutoFit/>
          </a:bodyPr>
          <a:lstStyle/>
          <a:p>
            <a:r>
              <a:rPr lang="en-US" sz="2400">
                <a:latin typeface="Times"/>
              </a:rPr>
              <a:t>We can also use this approach to model melodic expectation: Given a melodic context, what note will be expected next?</a:t>
            </a:r>
          </a:p>
          <a:p>
            <a:endParaRPr lang="en-US" sz="2400">
              <a:latin typeface="Times"/>
            </a:endParaRPr>
          </a:p>
          <a:p>
            <a:r>
              <a:rPr lang="en-US" sz="2400">
                <a:latin typeface="Times"/>
              </a:rPr>
              <a:t>Expectation—the way expectations are created, fulfilled,</a:t>
            </a:r>
          </a:p>
          <a:p>
            <a:r>
              <a:rPr lang="en-US" sz="2400">
                <a:latin typeface="Times"/>
              </a:rPr>
              <a:t>and denied—is thought to be an important part of musical</a:t>
            </a:r>
          </a:p>
          <a:p>
            <a:r>
              <a:rPr lang="en-US" sz="2400">
                <a:latin typeface="Times"/>
              </a:rPr>
              <a:t>experience. (Think of the beginning of Beethoven’s “Eroica” symphony...     )</a:t>
            </a:r>
          </a:p>
          <a:p>
            <a:endParaRPr lang="en-US" sz="2400">
              <a:latin typeface="Times"/>
            </a:endParaRPr>
          </a:p>
          <a:p>
            <a:r>
              <a:rPr lang="en-US" sz="2400">
                <a:latin typeface="Times"/>
              </a:rPr>
              <a:t>In </a:t>
            </a:r>
            <a:r>
              <a:rPr lang="en-US" sz="2400" i="1">
                <a:latin typeface="Times"/>
              </a:rPr>
              <a:t>M&amp;P</a:t>
            </a:r>
            <a:r>
              <a:rPr lang="en-US" sz="2400">
                <a:latin typeface="Times"/>
              </a:rPr>
              <a:t>, I modeled this using the monophonic key-finding</a:t>
            </a:r>
          </a:p>
          <a:p>
            <a:r>
              <a:rPr lang="en-US" sz="2400">
                <a:latin typeface="Times"/>
              </a:rPr>
              <a:t>model. I also included two other factors—</a:t>
            </a:r>
            <a:r>
              <a:rPr lang="en-US" sz="2400" i="1">
                <a:latin typeface="Times"/>
              </a:rPr>
              <a:t>pitch proximity</a:t>
            </a:r>
          </a:p>
          <a:p>
            <a:r>
              <a:rPr lang="en-US" sz="2400">
                <a:latin typeface="Times"/>
              </a:rPr>
              <a:t>(the tendency for note-to-note intervals to be small) and</a:t>
            </a:r>
          </a:p>
          <a:p>
            <a:r>
              <a:rPr lang="en-US" sz="2400" i="1">
                <a:latin typeface="Times"/>
              </a:rPr>
              <a:t>range </a:t>
            </a:r>
            <a:r>
              <a:rPr lang="en-US" sz="2400">
                <a:latin typeface="Times"/>
              </a:rPr>
              <a:t>(the tendency for a melody to stay within a fairly</a:t>
            </a:r>
            <a:r>
              <a:rPr lang="en-US" sz="2400" i="1">
                <a:latin typeface="Times"/>
              </a:rPr>
              <a:t> </a:t>
            </a:r>
            <a:r>
              <a:rPr lang="en-US" sz="2400">
                <a:latin typeface="Times"/>
              </a:rPr>
              <a:t>narrow range of pitch).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7400" y="673100"/>
            <a:ext cx="7391400" cy="5324535"/>
          </a:xfrm>
          <a:prstGeom prst="rect">
            <a:avLst/>
          </a:prstGeom>
          <a:noFill/>
        </p:spPr>
        <p:txBody>
          <a:bodyPr wrap="square" rtlCol="0">
            <a:spAutoFit/>
          </a:bodyPr>
          <a:lstStyle/>
          <a:p>
            <a:r>
              <a:rPr lang="en-US" sz="2000">
                <a:latin typeface="Times"/>
              </a:rPr>
              <a:t>Given a context of notes </a:t>
            </a:r>
            <a:r>
              <a:rPr lang="en-US" sz="2000" i="1">
                <a:latin typeface="Times"/>
              </a:rPr>
              <a:t>p</a:t>
            </a:r>
            <a:r>
              <a:rPr lang="en-US" sz="2000" baseline="-25000">
                <a:latin typeface="Times"/>
              </a:rPr>
              <a:t>0</a:t>
            </a:r>
            <a:r>
              <a:rPr lang="en-US" sz="2000">
                <a:latin typeface="Times"/>
              </a:rPr>
              <a:t>...</a:t>
            </a:r>
            <a:r>
              <a:rPr lang="en-US" sz="2000" i="1">
                <a:latin typeface="Times"/>
              </a:rPr>
              <a:t>p</a:t>
            </a:r>
            <a:r>
              <a:rPr lang="en-US" sz="2000" i="1" baseline="-25000">
                <a:latin typeface="Times"/>
              </a:rPr>
              <a:t>n</a:t>
            </a:r>
            <a:r>
              <a:rPr lang="en-US" sz="2000" baseline="-25000">
                <a:latin typeface="Times"/>
              </a:rPr>
              <a:t>-1</a:t>
            </a:r>
            <a:r>
              <a:rPr lang="en-US" sz="2000">
                <a:latin typeface="Times"/>
              </a:rPr>
              <a:t> and a continuation </a:t>
            </a:r>
            <a:r>
              <a:rPr lang="en-US" sz="2000" i="1">
                <a:latin typeface="Times"/>
              </a:rPr>
              <a:t>p</a:t>
            </a:r>
            <a:r>
              <a:rPr lang="en-US" sz="2000" i="1" baseline="-25000">
                <a:latin typeface="Times"/>
              </a:rPr>
              <a:t>n</a:t>
            </a:r>
            <a:r>
              <a:rPr lang="en-US" sz="2000">
                <a:latin typeface="Times"/>
              </a:rPr>
              <a:t>, the expectedness of </a:t>
            </a:r>
            <a:r>
              <a:rPr lang="en-US" sz="2000" i="1">
                <a:latin typeface="Times"/>
              </a:rPr>
              <a:t>p</a:t>
            </a:r>
            <a:r>
              <a:rPr lang="en-US" sz="2000" i="1" baseline="-25000">
                <a:latin typeface="Times"/>
              </a:rPr>
              <a:t>n</a:t>
            </a:r>
            <a:r>
              <a:rPr lang="en-US" sz="2000" i="1">
                <a:latin typeface="Times"/>
              </a:rPr>
              <a:t> </a:t>
            </a:r>
            <a:r>
              <a:rPr lang="en-US" sz="2000">
                <a:latin typeface="Times"/>
              </a:rPr>
              <a:t>given the context can be defined as its probability:</a:t>
            </a:r>
          </a:p>
          <a:p>
            <a:endParaRPr lang="en-US" sz="2000">
              <a:latin typeface="Times"/>
            </a:endParaRPr>
          </a:p>
          <a:p>
            <a:r>
              <a:rPr lang="en-US" sz="2000" i="1">
                <a:latin typeface="Times"/>
              </a:rPr>
              <a:t>P</a:t>
            </a:r>
            <a:r>
              <a:rPr lang="en-US" sz="2000">
                <a:latin typeface="Times"/>
              </a:rPr>
              <a:t>(</a:t>
            </a:r>
            <a:r>
              <a:rPr lang="en-US" sz="2000" i="1">
                <a:latin typeface="Times"/>
              </a:rPr>
              <a:t>p</a:t>
            </a:r>
            <a:r>
              <a:rPr lang="en-US" sz="2000" i="1" baseline="-25000">
                <a:latin typeface="Times"/>
              </a:rPr>
              <a:t>n</a:t>
            </a:r>
            <a:r>
              <a:rPr lang="en-US" sz="2000" i="1">
                <a:latin typeface="Times"/>
              </a:rPr>
              <a:t> </a:t>
            </a:r>
            <a:r>
              <a:rPr lang="en-US" sz="2000">
                <a:latin typeface="Times"/>
              </a:rPr>
              <a:t>| </a:t>
            </a:r>
            <a:r>
              <a:rPr lang="en-US" sz="2000" i="1">
                <a:latin typeface="Times"/>
              </a:rPr>
              <a:t>p</a:t>
            </a:r>
            <a:r>
              <a:rPr lang="en-US" sz="2000" baseline="-25000">
                <a:latin typeface="Times"/>
              </a:rPr>
              <a:t>0</a:t>
            </a:r>
            <a:r>
              <a:rPr lang="en-US" sz="2000">
                <a:latin typeface="Times"/>
              </a:rPr>
              <a:t>...</a:t>
            </a:r>
            <a:r>
              <a:rPr lang="en-US" sz="2000" i="1">
                <a:latin typeface="Times"/>
              </a:rPr>
              <a:t>p</a:t>
            </a:r>
            <a:r>
              <a:rPr lang="en-US" sz="2000" i="1" baseline="-25000">
                <a:latin typeface="Times"/>
              </a:rPr>
              <a:t>n</a:t>
            </a:r>
            <a:r>
              <a:rPr lang="en-US" sz="2000" baseline="-25000">
                <a:latin typeface="Times"/>
              </a:rPr>
              <a:t>-1</a:t>
            </a:r>
            <a:r>
              <a:rPr lang="en-US" sz="2000">
                <a:latin typeface="Times"/>
              </a:rPr>
              <a:t>) =</a:t>
            </a:r>
          </a:p>
          <a:p>
            <a:endParaRPr lang="en-US" sz="2000" i="1">
              <a:latin typeface="Times"/>
            </a:endParaRPr>
          </a:p>
          <a:p>
            <a:r>
              <a:rPr lang="en-US" sz="2000">
                <a:latin typeface="Times"/>
              </a:rPr>
              <a:t>This term is constant for a given context. This term can be calculated using the formula stated above for the probability of a pitch sequence:</a:t>
            </a:r>
          </a:p>
          <a:p>
            <a:endParaRPr lang="en-US" sz="2000">
              <a:latin typeface="Times"/>
            </a:endParaRPr>
          </a:p>
          <a:p>
            <a:r>
              <a:rPr lang="en-US" sz="2000" i="1">
                <a:latin typeface="Times"/>
              </a:rPr>
              <a:t>P</a:t>
            </a:r>
            <a:r>
              <a:rPr lang="en-US" sz="2000">
                <a:latin typeface="Times"/>
              </a:rPr>
              <a:t>(notes) =  ∑</a:t>
            </a:r>
            <a:r>
              <a:rPr lang="en-US" sz="2000">
                <a:latin typeface="Symbol"/>
                <a:ea typeface="Times New Roman"/>
                <a:cs typeface="Times New Roman"/>
              </a:rPr>
              <a:t> P </a:t>
            </a:r>
            <a:r>
              <a:rPr lang="en-US" sz="2000" i="1">
                <a:latin typeface="Times"/>
              </a:rPr>
              <a:t>K</a:t>
            </a:r>
            <a:r>
              <a:rPr lang="en-US" sz="2000" i="1" baseline="-25000">
                <a:latin typeface="Times"/>
              </a:rPr>
              <a:t>n</a:t>
            </a:r>
            <a:r>
              <a:rPr lang="en-US" sz="2000" i="1">
                <a:latin typeface="Times"/>
              </a:rPr>
              <a:t> (</a:t>
            </a:r>
            <a:r>
              <a:rPr lang="en-US" sz="2000">
                <a:latin typeface="Times"/>
              </a:rPr>
              <a:t>1/24)</a:t>
            </a:r>
          </a:p>
          <a:p>
            <a:endParaRPr lang="en-US" sz="2000" i="1">
              <a:latin typeface="Times"/>
            </a:endParaRPr>
          </a:p>
          <a:p>
            <a:endParaRPr lang="en-US" sz="2000">
              <a:latin typeface="Times"/>
            </a:endParaRPr>
          </a:p>
          <a:p>
            <a:r>
              <a:rPr lang="en-US" sz="2000">
                <a:latin typeface="Times"/>
              </a:rPr>
              <a:t>Roughly speaking: A probable note is one that is within the key of the context. </a:t>
            </a:r>
          </a:p>
          <a:p>
            <a:endParaRPr lang="en-US" sz="2000">
              <a:latin typeface="Times"/>
            </a:endParaRPr>
          </a:p>
          <a:p>
            <a:r>
              <a:rPr lang="en-US" sz="2000">
                <a:latin typeface="Times"/>
              </a:rPr>
              <a:t>Notice that this sums over all possible keys. That is: we consider all possible keys in judging what note will come next. (The </a:t>
            </a:r>
            <a:r>
              <a:rPr lang="en-US" sz="2000" i="1">
                <a:latin typeface="Times"/>
              </a:rPr>
              <a:t>marginal </a:t>
            </a:r>
            <a:r>
              <a:rPr lang="en-US" sz="2000">
                <a:latin typeface="Times"/>
              </a:rPr>
              <a:t>model)</a:t>
            </a:r>
          </a:p>
        </p:txBody>
      </p:sp>
      <p:cxnSp>
        <p:nvCxnSpPr>
          <p:cNvPr id="5" name="Straight Arrow Connector 4"/>
          <p:cNvCxnSpPr/>
          <p:nvPr/>
        </p:nvCxnSpPr>
        <p:spPr>
          <a:xfrm flipV="1">
            <a:off x="1739900" y="2057400"/>
            <a:ext cx="914400" cy="2667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rot="10800000">
            <a:off x="3911600" y="1727200"/>
            <a:ext cx="1244600" cy="4826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968500" y="3378200"/>
            <a:ext cx="533400" cy="307777"/>
          </a:xfrm>
          <a:prstGeom prst="rect">
            <a:avLst/>
          </a:prstGeom>
          <a:noFill/>
        </p:spPr>
        <p:txBody>
          <a:bodyPr wrap="square" rtlCol="0">
            <a:spAutoFit/>
          </a:bodyPr>
          <a:lstStyle/>
          <a:p>
            <a:r>
              <a:rPr lang="en-US" sz="1400">
                <a:latin typeface="Times"/>
              </a:rPr>
              <a:t>key</a:t>
            </a:r>
            <a:endParaRPr lang="en-US" sz="1400"/>
          </a:p>
        </p:txBody>
      </p:sp>
      <p:sp>
        <p:nvSpPr>
          <p:cNvPr id="11" name="TextBox 10"/>
          <p:cNvSpPr txBox="1"/>
          <p:nvPr/>
        </p:nvSpPr>
        <p:spPr>
          <a:xfrm>
            <a:off x="2146300" y="3314700"/>
            <a:ext cx="533400" cy="307777"/>
          </a:xfrm>
          <a:prstGeom prst="rect">
            <a:avLst/>
          </a:prstGeom>
          <a:noFill/>
        </p:spPr>
        <p:txBody>
          <a:bodyPr wrap="square" rtlCol="0">
            <a:spAutoFit/>
          </a:bodyPr>
          <a:lstStyle/>
          <a:p>
            <a:r>
              <a:rPr lang="en-US" sz="1400">
                <a:latin typeface="Times"/>
              </a:rPr>
              <a:t>   </a:t>
            </a:r>
            <a:r>
              <a:rPr lang="en-US" sz="1400" i="1">
                <a:latin typeface="Times"/>
              </a:rPr>
              <a:t>n</a:t>
            </a:r>
            <a:endParaRPr lang="en-US" sz="1400"/>
          </a:p>
        </p:txBody>
      </p:sp>
      <p:sp>
        <p:nvSpPr>
          <p:cNvPr id="9" name="TextBox 8"/>
          <p:cNvSpPr txBox="1"/>
          <p:nvPr/>
        </p:nvSpPr>
        <p:spPr>
          <a:xfrm>
            <a:off x="2679700" y="1485900"/>
            <a:ext cx="1301917" cy="707886"/>
          </a:xfrm>
          <a:prstGeom prst="rect">
            <a:avLst/>
          </a:prstGeom>
          <a:noFill/>
        </p:spPr>
        <p:txBody>
          <a:bodyPr wrap="none" rtlCol="0">
            <a:spAutoFit/>
          </a:bodyPr>
          <a:lstStyle/>
          <a:p>
            <a:r>
              <a:rPr lang="en-US">
                <a:latin typeface="Times"/>
              </a:rPr>
              <a:t> </a:t>
            </a:r>
            <a:r>
              <a:rPr lang="en-US" sz="2000" i="1">
                <a:latin typeface="Times"/>
              </a:rPr>
              <a:t>P</a:t>
            </a:r>
            <a:r>
              <a:rPr lang="en-US" sz="2000">
                <a:latin typeface="Times"/>
              </a:rPr>
              <a:t>(</a:t>
            </a:r>
            <a:r>
              <a:rPr lang="en-US" sz="2000" i="1">
                <a:latin typeface="Times"/>
              </a:rPr>
              <a:t>p</a:t>
            </a:r>
            <a:r>
              <a:rPr lang="en-US" sz="2000" baseline="-25000">
                <a:latin typeface="Times"/>
              </a:rPr>
              <a:t>0</a:t>
            </a:r>
            <a:r>
              <a:rPr lang="en-US" sz="2000">
                <a:latin typeface="Times"/>
              </a:rPr>
              <a:t>...</a:t>
            </a:r>
            <a:r>
              <a:rPr lang="en-US" sz="2000" i="1">
                <a:latin typeface="Times"/>
              </a:rPr>
              <a:t>p</a:t>
            </a:r>
            <a:r>
              <a:rPr lang="en-US" sz="2000" i="1" baseline="-25000">
                <a:latin typeface="Times"/>
              </a:rPr>
              <a:t>n</a:t>
            </a:r>
            <a:r>
              <a:rPr lang="en-US" sz="2000">
                <a:latin typeface="Times"/>
              </a:rPr>
              <a:t>) </a:t>
            </a:r>
          </a:p>
          <a:p>
            <a:r>
              <a:rPr lang="en-US" sz="2000" i="1">
                <a:latin typeface="Times"/>
              </a:rPr>
              <a:t>P</a:t>
            </a:r>
            <a:r>
              <a:rPr lang="en-US" sz="2000">
                <a:latin typeface="Times"/>
              </a:rPr>
              <a:t>(</a:t>
            </a:r>
            <a:r>
              <a:rPr lang="en-US" sz="2000" i="1">
                <a:latin typeface="Times"/>
              </a:rPr>
              <a:t>p</a:t>
            </a:r>
            <a:r>
              <a:rPr lang="en-US" sz="2000" baseline="-25000">
                <a:latin typeface="Times"/>
              </a:rPr>
              <a:t>0</a:t>
            </a:r>
            <a:r>
              <a:rPr lang="en-US" sz="2000">
                <a:latin typeface="Times"/>
              </a:rPr>
              <a:t>...</a:t>
            </a:r>
            <a:r>
              <a:rPr lang="en-US" sz="2000" i="1">
                <a:latin typeface="Times"/>
              </a:rPr>
              <a:t>p</a:t>
            </a:r>
            <a:r>
              <a:rPr lang="en-US" sz="2000" i="1" baseline="-25000">
                <a:latin typeface="Times"/>
              </a:rPr>
              <a:t>n</a:t>
            </a:r>
            <a:r>
              <a:rPr lang="en-US" sz="2000" baseline="-25000">
                <a:latin typeface="Times"/>
              </a:rPr>
              <a:t>-1</a:t>
            </a:r>
            <a:r>
              <a:rPr lang="en-US" sz="2000">
                <a:latin typeface="Times"/>
              </a:rPr>
              <a:t>) </a:t>
            </a:r>
            <a:endParaRPr lang="en-US" sz="2000"/>
          </a:p>
        </p:txBody>
      </p:sp>
      <p:sp>
        <p:nvSpPr>
          <p:cNvPr id="12" name="TextBox 11"/>
          <p:cNvSpPr txBox="1"/>
          <p:nvPr/>
        </p:nvSpPr>
        <p:spPr>
          <a:xfrm>
            <a:off x="3810000" y="3060700"/>
            <a:ext cx="3773890" cy="707886"/>
          </a:xfrm>
          <a:prstGeom prst="rect">
            <a:avLst/>
          </a:prstGeom>
          <a:noFill/>
        </p:spPr>
        <p:txBody>
          <a:bodyPr wrap="none" rtlCol="0">
            <a:spAutoFit/>
          </a:bodyPr>
          <a:lstStyle/>
          <a:p>
            <a:r>
              <a:rPr lang="en-US" sz="2000">
                <a:latin typeface="Times"/>
              </a:rPr>
              <a:t>(We factor in pitch proximity and</a:t>
            </a:r>
          </a:p>
          <a:p>
            <a:r>
              <a:rPr lang="en-US" sz="2000">
                <a:latin typeface="Times"/>
              </a:rPr>
              <a:t>range as well – not explained here)</a:t>
            </a:r>
          </a:p>
        </p:txBody>
      </p:sp>
      <p:cxnSp>
        <p:nvCxnSpPr>
          <p:cNvPr id="15" name="Straight Connector 14"/>
          <p:cNvCxnSpPr/>
          <p:nvPr/>
        </p:nvCxnSpPr>
        <p:spPr>
          <a:xfrm rot="10800000" flipV="1">
            <a:off x="2730500" y="1892300"/>
            <a:ext cx="1346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609600"/>
            <a:ext cx="7391400" cy="5632310"/>
          </a:xfrm>
          <a:prstGeom prst="rect">
            <a:avLst/>
          </a:prstGeom>
          <a:noFill/>
        </p:spPr>
        <p:txBody>
          <a:bodyPr wrap="square" rtlCol="0">
            <a:spAutoFit/>
          </a:bodyPr>
          <a:lstStyle/>
          <a:p>
            <a:r>
              <a:rPr lang="en-US" sz="2400" b="1">
                <a:solidFill>
                  <a:srgbClr val="008000"/>
                </a:solidFill>
                <a:latin typeface="Lucida Calligraphy"/>
              </a:rPr>
              <a:t>A connection with language (finally!)...</a:t>
            </a:r>
            <a:endParaRPr lang="en-US" sz="2400" b="1">
              <a:solidFill>
                <a:srgbClr val="008000"/>
              </a:solidFill>
              <a:latin typeface="Times"/>
            </a:endParaRPr>
          </a:p>
          <a:p>
            <a:endParaRPr lang="en-US" sz="2400">
              <a:latin typeface="Times"/>
            </a:endParaRPr>
          </a:p>
          <a:p>
            <a:r>
              <a:rPr lang="en-US" sz="2400">
                <a:latin typeface="Times"/>
              </a:rPr>
              <a:t>Levy (2008) proposes that the processing difficulty of</a:t>
            </a:r>
          </a:p>
          <a:p>
            <a:r>
              <a:rPr lang="en-US" sz="2400">
                <a:latin typeface="Times"/>
              </a:rPr>
              <a:t>a word in context is related to its probability or</a:t>
            </a:r>
          </a:p>
          <a:p>
            <a:r>
              <a:rPr lang="en-US" sz="2400" i="1">
                <a:latin typeface="Times"/>
              </a:rPr>
              <a:t>surprisal </a:t>
            </a:r>
            <a:r>
              <a:rPr lang="en-US" sz="2400">
                <a:latin typeface="Times"/>
              </a:rPr>
              <a:t>given the context: low probability (high surprisal) means greater processing difficulty.</a:t>
            </a:r>
          </a:p>
          <a:p>
            <a:endParaRPr lang="en-US" sz="2400">
              <a:latin typeface="Times"/>
            </a:endParaRPr>
          </a:p>
          <a:p>
            <a:r>
              <a:rPr lang="en-US" sz="2400">
                <a:latin typeface="Times"/>
              </a:rPr>
              <a:t>Levy calculates </a:t>
            </a:r>
            <a:r>
              <a:rPr lang="en-US" sz="2400" i="1">
                <a:latin typeface="Times"/>
              </a:rPr>
              <a:t>P</a:t>
            </a:r>
            <a:r>
              <a:rPr lang="en-US" sz="2400">
                <a:latin typeface="Times"/>
              </a:rPr>
              <a:t>(</a:t>
            </a:r>
            <a:r>
              <a:rPr lang="en-US" sz="2400" i="1">
                <a:latin typeface="Times"/>
              </a:rPr>
              <a:t>w</a:t>
            </a:r>
            <a:r>
              <a:rPr lang="en-US" sz="2400" i="1" baseline="-25000">
                <a:latin typeface="Times"/>
              </a:rPr>
              <a:t>i</a:t>
            </a:r>
            <a:r>
              <a:rPr lang="en-US" sz="2400">
                <a:latin typeface="Times"/>
              </a:rPr>
              <a:t>) by summing over the joint</a:t>
            </a:r>
          </a:p>
          <a:p>
            <a:r>
              <a:rPr lang="en-US" sz="2400">
                <a:latin typeface="Times"/>
              </a:rPr>
              <a:t>probability of all possible syntactic structures </a:t>
            </a:r>
            <a:r>
              <a:rPr lang="en-US" sz="2400" i="1">
                <a:latin typeface="Times"/>
              </a:rPr>
              <a:t>T </a:t>
            </a:r>
            <a:r>
              <a:rPr lang="en-US" sz="2400">
                <a:latin typeface="Times"/>
              </a:rPr>
              <a:t>(compatible with </a:t>
            </a:r>
            <a:r>
              <a:rPr lang="en-US" sz="2400" i="1">
                <a:latin typeface="Times"/>
              </a:rPr>
              <a:t>w</a:t>
            </a:r>
            <a:r>
              <a:rPr lang="en-US" sz="2400" baseline="-25000">
                <a:latin typeface="Times"/>
              </a:rPr>
              <a:t>0</a:t>
            </a:r>
            <a:r>
              <a:rPr lang="en-US" sz="2400">
                <a:latin typeface="Times"/>
              </a:rPr>
              <a:t>...</a:t>
            </a:r>
            <a:r>
              <a:rPr lang="en-US" sz="2400" i="1">
                <a:latin typeface="Times"/>
              </a:rPr>
              <a:t>w</a:t>
            </a:r>
            <a:r>
              <a:rPr lang="en-US" sz="2400" i="1" baseline="-25000">
                <a:latin typeface="Times"/>
              </a:rPr>
              <a:t>i</a:t>
            </a:r>
            <a:r>
              <a:rPr lang="en-US" sz="2400">
                <a:latin typeface="Times"/>
              </a:rPr>
              <a:t>):</a:t>
            </a:r>
          </a:p>
          <a:p>
            <a:endParaRPr lang="en-US" sz="2400">
              <a:latin typeface="Times"/>
            </a:endParaRPr>
          </a:p>
          <a:p>
            <a:r>
              <a:rPr lang="en-US" sz="2400" i="1">
                <a:latin typeface="Times"/>
              </a:rPr>
              <a:t>P</a:t>
            </a:r>
            <a:r>
              <a:rPr lang="en-US" sz="2400">
                <a:latin typeface="Times"/>
              </a:rPr>
              <a:t>(</a:t>
            </a:r>
            <a:r>
              <a:rPr lang="en-US" sz="2400" i="1">
                <a:latin typeface="Times"/>
              </a:rPr>
              <a:t>w</a:t>
            </a:r>
            <a:r>
              <a:rPr lang="en-US" sz="2400" i="1" baseline="-25000">
                <a:latin typeface="Times"/>
              </a:rPr>
              <a:t>i </a:t>
            </a:r>
            <a:r>
              <a:rPr lang="en-US" sz="2400" i="1">
                <a:latin typeface="Times"/>
              </a:rPr>
              <a:t> </a:t>
            </a:r>
            <a:r>
              <a:rPr lang="en-US" sz="2400">
                <a:latin typeface="Times"/>
              </a:rPr>
              <a:t>| </a:t>
            </a:r>
            <a:r>
              <a:rPr lang="en-US" sz="2400" i="1">
                <a:latin typeface="Times"/>
              </a:rPr>
              <a:t>w</a:t>
            </a:r>
            <a:r>
              <a:rPr lang="en-US" sz="2400" baseline="-25000">
                <a:latin typeface="Times"/>
              </a:rPr>
              <a:t>0</a:t>
            </a:r>
            <a:r>
              <a:rPr lang="en-US" sz="2400">
                <a:latin typeface="Times"/>
              </a:rPr>
              <a:t>...</a:t>
            </a:r>
            <a:r>
              <a:rPr lang="en-US" sz="2400" i="1">
                <a:latin typeface="Times"/>
              </a:rPr>
              <a:t>w</a:t>
            </a:r>
            <a:r>
              <a:rPr lang="en-US" sz="2400" i="1" baseline="-25000">
                <a:latin typeface="Times"/>
              </a:rPr>
              <a:t>i</a:t>
            </a:r>
            <a:r>
              <a:rPr lang="en-US" sz="2400" baseline="-25000">
                <a:latin typeface="Times"/>
              </a:rPr>
              <a:t>-1</a:t>
            </a:r>
            <a:r>
              <a:rPr lang="en-US" sz="2400">
                <a:latin typeface="Times"/>
              </a:rPr>
              <a:t>) </a:t>
            </a:r>
            <a:r>
              <a:rPr lang="en-US" sz="2400">
                <a:sym typeface="Symbol"/>
              </a:rPr>
              <a:t></a:t>
            </a:r>
            <a:r>
              <a:rPr lang="en-US" sz="2400">
                <a:latin typeface="Times"/>
              </a:rPr>
              <a:t> </a:t>
            </a:r>
            <a:r>
              <a:rPr lang="en-US" sz="2400" i="1">
                <a:latin typeface="Times"/>
              </a:rPr>
              <a:t>P</a:t>
            </a:r>
            <a:r>
              <a:rPr lang="en-US" sz="2400">
                <a:latin typeface="Times"/>
              </a:rPr>
              <a:t>(</a:t>
            </a:r>
            <a:r>
              <a:rPr lang="en-US" sz="2400" i="1">
                <a:latin typeface="Times"/>
              </a:rPr>
              <a:t>w</a:t>
            </a:r>
            <a:r>
              <a:rPr lang="en-US" sz="2400" baseline="-25000">
                <a:latin typeface="Times"/>
              </a:rPr>
              <a:t>0</a:t>
            </a:r>
            <a:r>
              <a:rPr lang="en-US" sz="2400">
                <a:latin typeface="Times"/>
              </a:rPr>
              <a:t>...</a:t>
            </a:r>
            <a:r>
              <a:rPr lang="en-US" sz="2400" i="1">
                <a:latin typeface="Times"/>
              </a:rPr>
              <a:t>w</a:t>
            </a:r>
            <a:r>
              <a:rPr lang="en-US" sz="2400" i="1" baseline="-25000">
                <a:latin typeface="Times"/>
              </a:rPr>
              <a:t>i</a:t>
            </a:r>
            <a:r>
              <a:rPr lang="en-US" sz="2400">
                <a:latin typeface="Times"/>
              </a:rPr>
              <a:t>) = ∑</a:t>
            </a:r>
            <a:r>
              <a:rPr lang="en-US" sz="2400" i="1">
                <a:latin typeface="Times"/>
              </a:rPr>
              <a:t>P</a:t>
            </a:r>
            <a:r>
              <a:rPr lang="en-US" sz="2400">
                <a:latin typeface="Times"/>
              </a:rPr>
              <a:t>(</a:t>
            </a:r>
            <a:r>
              <a:rPr lang="en-US" sz="2400" i="1">
                <a:latin typeface="Times"/>
              </a:rPr>
              <a:t>T </a:t>
            </a:r>
            <a:r>
              <a:rPr lang="en-US" sz="2400">
                <a:latin typeface="Times"/>
              </a:rPr>
              <a:t>)</a:t>
            </a:r>
          </a:p>
          <a:p>
            <a:endParaRPr lang="en-US" sz="2400">
              <a:latin typeface="Times"/>
            </a:endParaRPr>
          </a:p>
          <a:p>
            <a:r>
              <a:rPr lang="en-US" sz="2400">
                <a:latin typeface="Times"/>
              </a:rPr>
              <a:t>In short: In predicting the next word, you consider </a:t>
            </a:r>
            <a:r>
              <a:rPr lang="en-US" sz="2400" i="1">
                <a:latin typeface="Times"/>
              </a:rPr>
              <a:t>all</a:t>
            </a:r>
          </a:p>
          <a:p>
            <a:r>
              <a:rPr lang="en-US" sz="2400" i="1">
                <a:latin typeface="Times"/>
              </a:rPr>
              <a:t>possible syntactic structures</a:t>
            </a:r>
            <a:r>
              <a:rPr lang="en-US" sz="2400">
                <a:latin typeface="Times"/>
              </a:rPr>
              <a:t> given the prior context.</a:t>
            </a:r>
          </a:p>
        </p:txBody>
      </p:sp>
      <p:sp>
        <p:nvSpPr>
          <p:cNvPr id="3" name="TextBox 2"/>
          <p:cNvSpPr txBox="1"/>
          <p:nvPr/>
        </p:nvSpPr>
        <p:spPr>
          <a:xfrm>
            <a:off x="4597400" y="4991100"/>
            <a:ext cx="533400" cy="307777"/>
          </a:xfrm>
          <a:prstGeom prst="rect">
            <a:avLst/>
          </a:prstGeom>
          <a:noFill/>
        </p:spPr>
        <p:txBody>
          <a:bodyPr wrap="square" rtlCol="0">
            <a:spAutoFit/>
          </a:bodyPr>
          <a:lstStyle/>
          <a:p>
            <a:r>
              <a:rPr lang="en-US" sz="1400" i="1">
                <a:latin typeface="Times"/>
              </a:rPr>
              <a:t>T</a:t>
            </a:r>
            <a:endParaRPr lang="en-US" sz="1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462760"/>
          </a:xfrm>
          <a:prstGeom prst="rect">
            <a:avLst/>
          </a:prstGeom>
          <a:noFill/>
        </p:spPr>
        <p:txBody>
          <a:bodyPr wrap="square" rtlCol="0">
            <a:spAutoFit/>
          </a:bodyPr>
          <a:lstStyle/>
          <a:p>
            <a:r>
              <a:rPr lang="en-US" sz="2400">
                <a:latin typeface="Times"/>
              </a:rPr>
              <a:t>But...</a:t>
            </a:r>
            <a:r>
              <a:rPr lang="en-US" sz="2400" i="1">
                <a:latin typeface="Times"/>
              </a:rPr>
              <a:t>do people really calculate marginal probabilities?</a:t>
            </a:r>
          </a:p>
          <a:p>
            <a:endParaRPr lang="en-US" sz="2000" i="1">
              <a:latin typeface="Times"/>
            </a:endParaRPr>
          </a:p>
          <a:p>
            <a:r>
              <a:rPr lang="en-US" sz="2000">
                <a:latin typeface="Times"/>
              </a:rPr>
              <a:t>In language, the ultimate aim is surely to identify the </a:t>
            </a:r>
            <a:r>
              <a:rPr lang="en-US" sz="2000" i="1">
                <a:latin typeface="Times"/>
              </a:rPr>
              <a:t>best </a:t>
            </a:r>
            <a:r>
              <a:rPr lang="en-US" sz="2000">
                <a:latin typeface="Times"/>
              </a:rPr>
              <a:t>(most probable) syntactic structure, not to predict the most probable next word. Summing over all syntactic structures is also very computationally expensive; is it even </a:t>
            </a:r>
            <a:r>
              <a:rPr lang="en-US" sz="2000" i="1">
                <a:latin typeface="Times"/>
              </a:rPr>
              <a:t>plausible</a:t>
            </a:r>
            <a:r>
              <a:rPr lang="en-US" sz="2000">
                <a:latin typeface="Times"/>
              </a:rPr>
              <a:t> that we do so?</a:t>
            </a:r>
          </a:p>
          <a:p>
            <a:endParaRPr lang="en-US" sz="2000">
              <a:latin typeface="Times"/>
            </a:endParaRPr>
          </a:p>
          <a:p>
            <a:r>
              <a:rPr lang="en-US" sz="2000">
                <a:latin typeface="Times"/>
              </a:rPr>
              <a:t>Another possibility: We find the </a:t>
            </a:r>
            <a:r>
              <a:rPr lang="en-US" sz="2000" i="1">
                <a:latin typeface="Times"/>
              </a:rPr>
              <a:t>best</a:t>
            </a:r>
            <a:r>
              <a:rPr lang="en-US" sz="2000">
                <a:latin typeface="Times"/>
              </a:rPr>
              <a:t> (most probable) syntactic structure given the context (which we have to do anyway for parsing!) and use that to form expectations for the next word. </a:t>
            </a:r>
          </a:p>
          <a:p>
            <a:r>
              <a:rPr lang="en-US" sz="2000">
                <a:latin typeface="Times"/>
              </a:rPr>
              <a:t/>
            </a:r>
            <a:br>
              <a:rPr lang="en-US" sz="2000">
                <a:latin typeface="Times"/>
              </a:rPr>
            </a:br>
            <a:r>
              <a:rPr lang="en-US" sz="2000">
                <a:latin typeface="Times"/>
              </a:rPr>
              <a:t>Similarly in melodic expectation: perhaps we calculate the most probable key given the context, then use that to predict the next note. (The </a:t>
            </a:r>
            <a:r>
              <a:rPr lang="en-US" sz="2000" i="1">
                <a:latin typeface="Times"/>
              </a:rPr>
              <a:t>maximal </a:t>
            </a:r>
            <a:r>
              <a:rPr lang="en-US" sz="2000">
                <a:latin typeface="Times"/>
              </a:rPr>
              <a:t>model)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5816976"/>
          </a:xfrm>
          <a:prstGeom prst="rect">
            <a:avLst/>
          </a:prstGeom>
          <a:noFill/>
        </p:spPr>
        <p:txBody>
          <a:bodyPr wrap="square" rtlCol="0">
            <a:spAutoFit/>
          </a:bodyPr>
          <a:lstStyle/>
          <a:p>
            <a:r>
              <a:rPr lang="en-US" sz="2400">
                <a:latin typeface="Times"/>
              </a:rPr>
              <a:t>In very general terms: We’re given a context of surface</a:t>
            </a:r>
          </a:p>
          <a:p>
            <a:r>
              <a:rPr lang="en-US" sz="2400">
                <a:latin typeface="Times"/>
              </a:rPr>
              <a:t>events (words or notes) and want to calculate the probability of the next event. There’s some kind of underlying </a:t>
            </a:r>
            <a:r>
              <a:rPr lang="en-US" sz="2400" i="1">
                <a:latin typeface="Times"/>
              </a:rPr>
              <a:t>structure </a:t>
            </a:r>
            <a:r>
              <a:rPr lang="en-US" sz="2400">
                <a:latin typeface="Times"/>
              </a:rPr>
              <a:t>(a syntactic structure or key).</a:t>
            </a:r>
          </a:p>
          <a:p>
            <a:endParaRPr lang="en-US" sz="2400">
              <a:latin typeface="Times"/>
            </a:endParaRPr>
          </a:p>
          <a:p>
            <a:r>
              <a:rPr lang="en-US" sz="2400" i="1">
                <a:latin typeface="Times"/>
              </a:rPr>
              <a:t>marginal model</a:t>
            </a:r>
            <a:r>
              <a:rPr lang="en-US" sz="2400">
                <a:latin typeface="Times"/>
              </a:rPr>
              <a:t>: </a:t>
            </a:r>
          </a:p>
          <a:p>
            <a:r>
              <a:rPr lang="en-US" sz="2400" i="1">
                <a:latin typeface="Times"/>
              </a:rPr>
              <a:t>P</a:t>
            </a:r>
            <a:r>
              <a:rPr lang="en-US" sz="2400">
                <a:latin typeface="Times"/>
              </a:rPr>
              <a:t>(event | context) = ∑</a:t>
            </a:r>
            <a:r>
              <a:rPr lang="en-US" sz="2400" i="1">
                <a:latin typeface="Times"/>
              </a:rPr>
              <a:t>P</a:t>
            </a:r>
            <a:r>
              <a:rPr lang="en-US" sz="2400">
                <a:latin typeface="Times"/>
              </a:rPr>
              <a:t>(event, structure | context) </a:t>
            </a:r>
          </a:p>
          <a:p>
            <a:pPr>
              <a:lnSpc>
                <a:spcPct val="150000"/>
              </a:lnSpc>
            </a:pPr>
            <a:r>
              <a:rPr lang="en-US" sz="2400">
                <a:latin typeface="Times"/>
                <a:sym typeface="Symbol"/>
              </a:rPr>
              <a:t>					</a:t>
            </a:r>
            <a:r>
              <a:rPr lang="en-US" sz="2400">
                <a:sym typeface="Symbol"/>
              </a:rPr>
              <a:t></a:t>
            </a:r>
            <a:r>
              <a:rPr lang="en-US" sz="2400"/>
              <a:t> </a:t>
            </a:r>
            <a:r>
              <a:rPr lang="en-US" sz="2400">
                <a:latin typeface="Times"/>
              </a:rPr>
              <a:t>∑</a:t>
            </a:r>
            <a:r>
              <a:rPr lang="en-US" sz="2400" i="1">
                <a:latin typeface="Times"/>
              </a:rPr>
              <a:t>P</a:t>
            </a:r>
            <a:r>
              <a:rPr lang="en-US" sz="2400">
                <a:latin typeface="Times"/>
              </a:rPr>
              <a:t>(event, context, structure)</a:t>
            </a:r>
          </a:p>
          <a:p>
            <a:pPr>
              <a:lnSpc>
                <a:spcPct val="150000"/>
              </a:lnSpc>
            </a:pPr>
            <a:r>
              <a:rPr lang="en-US" sz="2400">
                <a:latin typeface="Times"/>
              </a:rPr>
              <a:t> </a:t>
            </a:r>
          </a:p>
          <a:p>
            <a:r>
              <a:rPr lang="en-US" sz="2400" i="1">
                <a:latin typeface="Times"/>
              </a:rPr>
              <a:t>maximal model</a:t>
            </a:r>
            <a:r>
              <a:rPr lang="en-US" sz="2400">
                <a:latin typeface="Times"/>
              </a:rPr>
              <a:t>: </a:t>
            </a:r>
          </a:p>
          <a:p>
            <a:r>
              <a:rPr lang="en-US" sz="2400" i="1">
                <a:latin typeface="Times"/>
              </a:rPr>
              <a:t>P</a:t>
            </a:r>
            <a:r>
              <a:rPr lang="en-US" sz="2400">
                <a:latin typeface="Times"/>
              </a:rPr>
              <a:t>(event | context) = </a:t>
            </a:r>
            <a:r>
              <a:rPr lang="en-US" sz="2400" i="1">
                <a:latin typeface="Times"/>
              </a:rPr>
              <a:t>P</a:t>
            </a:r>
            <a:r>
              <a:rPr lang="en-US" sz="2400">
                <a:latin typeface="Times"/>
              </a:rPr>
              <a:t>(event | context, structure*)</a:t>
            </a:r>
          </a:p>
          <a:p>
            <a:r>
              <a:rPr lang="en-US" sz="2400" i="1">
                <a:latin typeface="Times"/>
              </a:rPr>
              <a:t>       </a:t>
            </a:r>
            <a:r>
              <a:rPr lang="en-US" sz="2400">
                <a:sym typeface="Symbol"/>
              </a:rPr>
              <a:t></a:t>
            </a:r>
            <a:r>
              <a:rPr lang="en-US" sz="2400" i="1">
                <a:latin typeface="Times"/>
              </a:rPr>
              <a:t> P</a:t>
            </a:r>
            <a:r>
              <a:rPr lang="en-US" sz="2400">
                <a:latin typeface="Times"/>
              </a:rPr>
              <a:t>(event, context, structure*)</a:t>
            </a:r>
          </a:p>
          <a:p>
            <a:r>
              <a:rPr lang="en-US" sz="2400">
                <a:latin typeface="Times"/>
              </a:rPr>
              <a:t>       where structure* = argmax</a:t>
            </a:r>
            <a:r>
              <a:rPr lang="en-US" sz="2400" baseline="-25000">
                <a:latin typeface="Times"/>
              </a:rPr>
              <a:t>structure</a:t>
            </a:r>
            <a:r>
              <a:rPr lang="en-US" sz="2400">
                <a:latin typeface="Times"/>
              </a:rPr>
              <a:t> </a:t>
            </a:r>
            <a:r>
              <a:rPr lang="en-US" sz="2400" i="1">
                <a:latin typeface="Times"/>
              </a:rPr>
              <a:t>P</a:t>
            </a:r>
            <a:r>
              <a:rPr lang="en-US" sz="2400">
                <a:latin typeface="Times"/>
              </a:rPr>
              <a:t>(structure | context)</a:t>
            </a:r>
          </a:p>
          <a:p>
            <a:endParaRPr lang="en-US" sz="2400">
              <a:latin typeface="Times"/>
            </a:endParaRPr>
          </a:p>
        </p:txBody>
      </p:sp>
      <p:sp>
        <p:nvSpPr>
          <p:cNvPr id="3" name="TextBox 2"/>
          <p:cNvSpPr txBox="1"/>
          <p:nvPr/>
        </p:nvSpPr>
        <p:spPr>
          <a:xfrm>
            <a:off x="3149600" y="3352800"/>
            <a:ext cx="939800" cy="307777"/>
          </a:xfrm>
          <a:prstGeom prst="rect">
            <a:avLst/>
          </a:prstGeom>
          <a:noFill/>
        </p:spPr>
        <p:txBody>
          <a:bodyPr wrap="square" rtlCol="0">
            <a:spAutoFit/>
          </a:bodyPr>
          <a:lstStyle/>
          <a:p>
            <a:r>
              <a:rPr lang="en-US" sz="1400">
                <a:latin typeface="Times"/>
              </a:rPr>
              <a:t>structure</a:t>
            </a:r>
            <a:endParaRPr lang="en-US" sz="1400"/>
          </a:p>
        </p:txBody>
      </p:sp>
      <p:sp>
        <p:nvSpPr>
          <p:cNvPr id="5" name="TextBox 4"/>
          <p:cNvSpPr txBox="1"/>
          <p:nvPr/>
        </p:nvSpPr>
        <p:spPr>
          <a:xfrm>
            <a:off x="3111500" y="3873500"/>
            <a:ext cx="1028700" cy="307777"/>
          </a:xfrm>
          <a:prstGeom prst="rect">
            <a:avLst/>
          </a:prstGeom>
          <a:noFill/>
        </p:spPr>
        <p:txBody>
          <a:bodyPr wrap="square" rtlCol="0">
            <a:spAutoFit/>
          </a:bodyPr>
          <a:lstStyle/>
          <a:p>
            <a:r>
              <a:rPr lang="en-US" sz="1400">
                <a:latin typeface="Times"/>
              </a:rPr>
              <a:t>structure</a:t>
            </a:r>
            <a:endParaRPr lang="en-US" sz="1400"/>
          </a:p>
        </p:txBody>
      </p:sp>
      <p:sp>
        <p:nvSpPr>
          <p:cNvPr id="6" name="TextBox 5"/>
          <p:cNvSpPr txBox="1"/>
          <p:nvPr/>
        </p:nvSpPr>
        <p:spPr>
          <a:xfrm>
            <a:off x="3022600" y="4749800"/>
            <a:ext cx="440858" cy="369332"/>
          </a:xfrm>
          <a:prstGeom prst="rect">
            <a:avLst/>
          </a:prstGeom>
          <a:noFill/>
        </p:spPr>
        <p:txBody>
          <a:bodyPr wrap="none" rtlCol="0">
            <a:spAutoFit/>
          </a:bodyPr>
          <a:lstStyle/>
          <a:p>
            <a:r>
              <a:rPr lang="en-US">
                <a:latin typeface="Times"/>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893647"/>
          </a:xfrm>
          <a:prstGeom prst="rect">
            <a:avLst/>
          </a:prstGeom>
          <a:noFill/>
        </p:spPr>
        <p:txBody>
          <a:bodyPr wrap="square" rtlCol="0">
            <a:spAutoFit/>
          </a:bodyPr>
          <a:lstStyle/>
          <a:p>
            <a:r>
              <a:rPr lang="en-US" sz="2400" b="1">
                <a:latin typeface="Times"/>
              </a:rPr>
              <a:t>Comparing the maximal and marginal models on</a:t>
            </a:r>
          </a:p>
          <a:p>
            <a:r>
              <a:rPr lang="en-US" sz="2400" b="1">
                <a:latin typeface="Times"/>
              </a:rPr>
              <a:t>melodic expectation data</a:t>
            </a:r>
          </a:p>
          <a:p>
            <a:r>
              <a:rPr lang="en-US" sz="2400">
                <a:latin typeface="Times"/>
              </a:rPr>
              <a:t/>
            </a:r>
            <a:br>
              <a:rPr lang="en-US" sz="2400">
                <a:latin typeface="Times"/>
              </a:rPr>
            </a:br>
            <a:r>
              <a:rPr lang="en-US" sz="2400">
                <a:latin typeface="Times"/>
              </a:rPr>
              <a:t>Experimental data from Cuddy &amp; Lunney (1995): Subjects heard two-note contexts (N1 N2), followed by a one-note continuation (N3), and had to rate the expectedness of the continuation given the context (on a scale of 1 to 7). (200 3-note patterns altogether)</a:t>
            </a:r>
          </a:p>
          <a:p>
            <a:endParaRPr lang="en-US" sz="2400">
              <a:latin typeface="Times"/>
            </a:endParaRPr>
          </a:p>
          <a:p>
            <a:r>
              <a:rPr lang="en-US" sz="2400">
                <a:latin typeface="Times"/>
              </a:rPr>
              <a:t>The maximal and marginal models were used to judge</a:t>
            </a:r>
          </a:p>
          <a:p>
            <a:r>
              <a:rPr lang="en-US" sz="2400" i="1">
                <a:latin typeface="Times"/>
              </a:rPr>
              <a:t>P</a:t>
            </a:r>
            <a:r>
              <a:rPr lang="en-US" sz="2400">
                <a:latin typeface="Times"/>
              </a:rPr>
              <a:t>(N3 | N1 N2) for each pattern. Correlations were calculated</a:t>
            </a:r>
            <a:r>
              <a:rPr lang="en-US" sz="2400" i="1">
                <a:latin typeface="Times"/>
              </a:rPr>
              <a:t> </a:t>
            </a:r>
            <a:r>
              <a:rPr lang="en-US" sz="2400">
                <a:latin typeface="Times"/>
              </a:rPr>
              <a:t>between log probabilities and the subject</a:t>
            </a:r>
          </a:p>
          <a:p>
            <a:r>
              <a:rPr lang="en-US" sz="2400">
                <a:latin typeface="Times"/>
              </a:rPr>
              <a:t>ratings.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154983"/>
          </a:xfrm>
          <a:prstGeom prst="rect">
            <a:avLst/>
          </a:prstGeom>
          <a:noFill/>
        </p:spPr>
        <p:txBody>
          <a:bodyPr wrap="square" rtlCol="0">
            <a:spAutoFit/>
          </a:bodyPr>
          <a:lstStyle/>
          <a:p>
            <a:r>
              <a:rPr lang="en-US" sz="2400" b="1">
                <a:latin typeface="Times"/>
              </a:rPr>
              <a:t>Results</a:t>
            </a:r>
          </a:p>
          <a:p>
            <a:r>
              <a:rPr lang="en-US" sz="2400">
                <a:latin typeface="Times"/>
              </a:rPr>
              <a:t>					  </a:t>
            </a:r>
            <a:r>
              <a:rPr lang="en-US" sz="2400" i="1">
                <a:latin typeface="Times"/>
              </a:rPr>
              <a:t>r</a:t>
            </a:r>
            <a:endParaRPr lang="en-US" sz="2400">
              <a:latin typeface="Times"/>
            </a:endParaRPr>
          </a:p>
          <a:p>
            <a:r>
              <a:rPr lang="en-US" sz="2400">
                <a:latin typeface="Times"/>
              </a:rPr>
              <a:t>Marginal model	.883</a:t>
            </a:r>
          </a:p>
          <a:p>
            <a:r>
              <a:rPr lang="en-US" sz="2400">
                <a:latin typeface="Times"/>
              </a:rPr>
              <a:t>Maximal model	.851</a:t>
            </a:r>
          </a:p>
          <a:p>
            <a:endParaRPr lang="en-US" sz="2400">
              <a:latin typeface="Times"/>
            </a:endParaRPr>
          </a:p>
          <a:p>
            <a:r>
              <a:rPr lang="en-US" sz="2400">
                <a:latin typeface="Times"/>
              </a:rPr>
              <a:t>The marginal model does a bit better. So, there is some</a:t>
            </a:r>
          </a:p>
          <a:p>
            <a:r>
              <a:rPr lang="en-US" sz="2400">
                <a:latin typeface="Times"/>
              </a:rPr>
              <a:t>evidence that people DO consider multiple keys in forming expectations for the next note of a melody...</a:t>
            </a:r>
          </a:p>
          <a:p>
            <a:endParaRPr lang="en-US" sz="2400">
              <a:latin typeface="Times"/>
            </a:endParaRPr>
          </a:p>
          <a:p>
            <a:r>
              <a:rPr lang="en-US" sz="2400">
                <a:latin typeface="Times"/>
              </a:rPr>
              <a:t>...And more generally, that they have the ability to</a:t>
            </a:r>
          </a:p>
          <a:p>
            <a:r>
              <a:rPr lang="en-US" sz="2400">
                <a:latin typeface="Times"/>
              </a:rPr>
              <a:t>calculate marginal probabilities.</a:t>
            </a:r>
          </a:p>
        </p:txBody>
      </p:sp>
      <p:cxnSp>
        <p:nvCxnSpPr>
          <p:cNvPr id="5" name="Straight Connector 4"/>
          <p:cNvCxnSpPr/>
          <p:nvPr/>
        </p:nvCxnSpPr>
        <p:spPr>
          <a:xfrm rot="10800000">
            <a:off x="3048000" y="1600200"/>
            <a:ext cx="83820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046988"/>
          </a:xfrm>
          <a:prstGeom prst="rect">
            <a:avLst/>
          </a:prstGeom>
          <a:noFill/>
        </p:spPr>
        <p:txBody>
          <a:bodyPr wrap="square" rtlCol="0">
            <a:spAutoFit/>
          </a:bodyPr>
          <a:lstStyle/>
          <a:p>
            <a:r>
              <a:rPr lang="en-US" sz="2400" b="1">
                <a:latin typeface="Times"/>
              </a:rPr>
              <a:t>5. Modulation and tension</a:t>
            </a:r>
          </a:p>
          <a:p>
            <a:endParaRPr lang="en-US" sz="2400" b="1">
              <a:latin typeface="Times"/>
            </a:endParaRPr>
          </a:p>
          <a:p>
            <a:r>
              <a:rPr lang="en-US" sz="2400">
                <a:latin typeface="Times"/>
              </a:rPr>
              <a:t>The monophonic key-finding model yields a single key judgment for any piece. But many pieces change key or</a:t>
            </a:r>
          </a:p>
          <a:p>
            <a:r>
              <a:rPr lang="en-US" sz="2400" i="1">
                <a:latin typeface="Times"/>
              </a:rPr>
              <a:t>modulate.</a:t>
            </a:r>
            <a:r>
              <a:rPr lang="en-US" sz="2400">
                <a:latin typeface="Times"/>
              </a:rPr>
              <a:t> How could a probabilistic key-finding model capture this?</a:t>
            </a:r>
          </a:p>
          <a:p>
            <a:endParaRPr lang="en-US" sz="2400" i="1">
              <a:latin typeface="Times"/>
            </a:endParaRPr>
          </a:p>
          <a:p>
            <a:endParaRPr lang="en-US" sz="2400">
              <a:latin typeface="Time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154983"/>
          </a:xfrm>
          <a:prstGeom prst="rect">
            <a:avLst/>
          </a:prstGeom>
          <a:noFill/>
        </p:spPr>
        <p:txBody>
          <a:bodyPr wrap="square" rtlCol="0">
            <a:spAutoFit/>
          </a:bodyPr>
          <a:lstStyle/>
          <a:p>
            <a:r>
              <a:rPr lang="en-US" sz="2400">
                <a:latin typeface="Times"/>
              </a:rPr>
              <a:t>One solution: Divide the piece into small segments</a:t>
            </a:r>
          </a:p>
          <a:p>
            <a:r>
              <a:rPr lang="en-US" sz="2400">
                <a:latin typeface="Times"/>
              </a:rPr>
              <a:t>(corresponding to measures). The generative model chooses a key for each segment. The pitches for each segment are generated given the key of the segment, as described earlier. </a:t>
            </a:r>
          </a:p>
          <a:p>
            <a:endParaRPr lang="en-US" sz="2400">
              <a:latin typeface="Times"/>
            </a:endParaRPr>
          </a:p>
          <a:p>
            <a:r>
              <a:rPr lang="en-US" sz="2400">
                <a:latin typeface="Times"/>
              </a:rPr>
              <a:t>The probability of a key in a segment depends on the key of the previous segment. (There is a high probability of staying in the same key from segment to segment; if we do change keys, some key changes are more likely than others, e.g. moves to “closely related” keys.)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457200"/>
            <a:ext cx="7391400" cy="4893648"/>
          </a:xfrm>
          <a:prstGeom prst="rect">
            <a:avLst/>
          </a:prstGeom>
          <a:noFill/>
        </p:spPr>
        <p:txBody>
          <a:bodyPr wrap="square" rtlCol="0">
            <a:spAutoFit/>
          </a:bodyPr>
          <a:lstStyle/>
          <a:p>
            <a:r>
              <a:rPr lang="en-US" sz="2400">
                <a:latin typeface="Times"/>
              </a:rPr>
              <a:t>So the structure of the model is like this:</a:t>
            </a:r>
          </a:p>
          <a:p>
            <a:endParaRPr lang="en-US" sz="2400">
              <a:latin typeface="Times"/>
            </a:endParaRPr>
          </a:p>
          <a:p>
            <a:r>
              <a:rPr lang="en-US" sz="2400">
                <a:latin typeface="Times"/>
              </a:rPr>
              <a:t>Sets of</a:t>
            </a:r>
          </a:p>
          <a:p>
            <a:r>
              <a:rPr lang="en-US" sz="2400">
                <a:latin typeface="Times"/>
              </a:rPr>
              <a:t>notes</a:t>
            </a:r>
          </a:p>
          <a:p>
            <a:endParaRPr lang="en-US" sz="2400">
              <a:latin typeface="Times"/>
            </a:endParaRPr>
          </a:p>
          <a:p>
            <a:endParaRPr lang="en-US" sz="2400">
              <a:latin typeface="Times"/>
            </a:endParaRPr>
          </a:p>
          <a:p>
            <a:r>
              <a:rPr lang="en-US" sz="2400">
                <a:latin typeface="Times"/>
              </a:rPr>
              <a:t>Keys</a:t>
            </a:r>
          </a:p>
          <a:p>
            <a:endParaRPr lang="en-US" sz="2400">
              <a:latin typeface="Times"/>
            </a:endParaRPr>
          </a:p>
          <a:p>
            <a:r>
              <a:rPr lang="en-US" sz="2000">
                <a:latin typeface="Times"/>
              </a:rPr>
              <a:t>Notes are observed; keys are hidden. So...a </a:t>
            </a:r>
            <a:r>
              <a:rPr lang="en-US" sz="2000" i="1">
                <a:latin typeface="Times"/>
              </a:rPr>
              <a:t>Hidden Markov Model! </a:t>
            </a:r>
            <a:r>
              <a:rPr lang="en-US" sz="2000">
                <a:latin typeface="Times"/>
              </a:rPr>
              <a:t>This is the </a:t>
            </a:r>
            <a:r>
              <a:rPr lang="en-US" sz="2000" i="1">
                <a:latin typeface="Times"/>
              </a:rPr>
              <a:t>polyphonic key-finding model</a:t>
            </a:r>
            <a:r>
              <a:rPr lang="en-US" sz="2000">
                <a:latin typeface="Times"/>
              </a:rPr>
              <a:t> in </a:t>
            </a:r>
            <a:r>
              <a:rPr lang="en-US" sz="2000" i="1">
                <a:latin typeface="Times"/>
              </a:rPr>
              <a:t>M&amp;P</a:t>
            </a:r>
            <a:r>
              <a:rPr lang="en-US" sz="2000">
                <a:latin typeface="Times"/>
              </a:rPr>
              <a:t>.</a:t>
            </a:r>
          </a:p>
          <a:p>
            <a:endParaRPr lang="en-US" sz="2000" i="1">
              <a:latin typeface="Times"/>
            </a:endParaRPr>
          </a:p>
          <a:p>
            <a:r>
              <a:rPr lang="en-US" sz="2000">
                <a:latin typeface="Times"/>
              </a:rPr>
              <a:t>A </a:t>
            </a:r>
            <a:r>
              <a:rPr lang="en-US" sz="2000" i="1">
                <a:latin typeface="Times"/>
              </a:rPr>
              <a:t>key structure</a:t>
            </a:r>
            <a:r>
              <a:rPr lang="en-US" sz="2000">
                <a:latin typeface="Times"/>
              </a:rPr>
              <a:t> is a series of key choices, one for each segment. The highest-probability key structure can be calculated using the Viterbi algorithm.</a:t>
            </a:r>
          </a:p>
        </p:txBody>
      </p:sp>
      <p:sp>
        <p:nvSpPr>
          <p:cNvPr id="3" name="Rectangle 2"/>
          <p:cNvSpPr/>
          <p:nvPr/>
        </p:nvSpPr>
        <p:spPr>
          <a:xfrm>
            <a:off x="2095500" y="2400300"/>
            <a:ext cx="685800" cy="6858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695700" y="2400300"/>
            <a:ext cx="685800" cy="6858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295900" y="2400300"/>
            <a:ext cx="685800" cy="6858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34200" y="2400300"/>
            <a:ext cx="685800" cy="6858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095500" y="1257300"/>
            <a:ext cx="685800" cy="66040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695700" y="1257300"/>
            <a:ext cx="685800" cy="66040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5295900" y="1257300"/>
            <a:ext cx="685800" cy="66040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934200" y="1257300"/>
            <a:ext cx="685800" cy="66040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a:stCxn id="3" idx="3"/>
            <a:endCxn id="5" idx="1"/>
          </p:cNvCxnSpPr>
          <p:nvPr/>
        </p:nvCxnSpPr>
        <p:spPr>
          <a:xfrm>
            <a:off x="2781300" y="2743200"/>
            <a:ext cx="9144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4381500" y="2741612"/>
            <a:ext cx="9144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981700" y="2740024"/>
            <a:ext cx="9144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5400000" flipH="1" flipV="1">
            <a:off x="2159000" y="2146300"/>
            <a:ext cx="4826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rot="5400000" flipH="1" flipV="1">
            <a:off x="3785394" y="2132806"/>
            <a:ext cx="4826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flipH="1" flipV="1">
            <a:off x="5398294" y="2145506"/>
            <a:ext cx="4826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5400000" flipH="1" flipV="1">
            <a:off x="7036594" y="2132806"/>
            <a:ext cx="482600" cy="1588"/>
          </a:xfrm>
          <a:prstGeom prst="straightConnector1">
            <a:avLst/>
          </a:prstGeom>
          <a:ln>
            <a:solidFill>
              <a:schemeClr val="tx1"/>
            </a:solidFill>
            <a:tailEnd type="arrow" w="med" len="lg"/>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25370" y="1179184"/>
            <a:ext cx="2895600" cy="4524315"/>
          </a:xfrm>
          <a:prstGeom prst="rect">
            <a:avLst/>
          </a:prstGeom>
          <a:noFill/>
          <a:effectLst/>
        </p:spPr>
        <p:txBody>
          <a:bodyPr wrap="square" rtlCol="0">
            <a:spAutoFit/>
          </a:bodyPr>
          <a:lstStyle/>
          <a:p>
            <a:r>
              <a:rPr lang="en-US" sz="2400">
                <a:latin typeface="Times"/>
              </a:rPr>
              <a:t>Theoretical linguistics</a:t>
            </a:r>
          </a:p>
          <a:p>
            <a:endParaRPr lang="en-US" sz="2400">
              <a:latin typeface="Times"/>
            </a:endParaRPr>
          </a:p>
          <a:p>
            <a:r>
              <a:rPr lang="en-US" sz="2400">
                <a:latin typeface="Times"/>
              </a:rPr>
              <a:t>  L A N G U A G E</a:t>
            </a:r>
          </a:p>
          <a:p>
            <a:endParaRPr lang="en-US" sz="2400">
              <a:latin typeface="Times"/>
            </a:endParaRPr>
          </a:p>
          <a:p>
            <a:r>
              <a:rPr lang="en-US" sz="2400">
                <a:latin typeface="Times"/>
              </a:rPr>
              <a:t>Psycholinguistics (neurolinguistics, etc...)</a:t>
            </a:r>
          </a:p>
          <a:p>
            <a:endParaRPr lang="en-US" sz="2400">
              <a:latin typeface="Times"/>
            </a:endParaRPr>
          </a:p>
          <a:p>
            <a:r>
              <a:rPr lang="en-US" sz="2400">
                <a:latin typeface="Times"/>
              </a:rPr>
              <a:t> C O G N I T I O N</a:t>
            </a:r>
          </a:p>
          <a:p>
            <a:endParaRPr lang="en-US" sz="2400">
              <a:latin typeface="Times"/>
            </a:endParaRPr>
          </a:p>
          <a:p>
            <a:r>
              <a:rPr lang="en-US" sz="2400">
                <a:latin typeface="Times"/>
              </a:rPr>
              <a:t>Computational</a:t>
            </a:r>
          </a:p>
          <a:p>
            <a:r>
              <a:rPr lang="en-US" sz="2400">
                <a:latin typeface="Times"/>
              </a:rPr>
              <a:t>psycholinguistics</a:t>
            </a:r>
          </a:p>
        </p:txBody>
      </p:sp>
      <p:sp>
        <p:nvSpPr>
          <p:cNvPr id="3" name="TextBox 2"/>
          <p:cNvSpPr txBox="1"/>
          <p:nvPr/>
        </p:nvSpPr>
        <p:spPr>
          <a:xfrm>
            <a:off x="5442327" y="4846371"/>
            <a:ext cx="2895600" cy="830997"/>
          </a:xfrm>
          <a:prstGeom prst="rect">
            <a:avLst/>
          </a:prstGeom>
          <a:noFill/>
          <a:effectLst/>
        </p:spPr>
        <p:txBody>
          <a:bodyPr wrap="square" rtlCol="0">
            <a:spAutoFit/>
          </a:bodyPr>
          <a:lstStyle/>
          <a:p>
            <a:r>
              <a:rPr lang="en-US" sz="2400">
                <a:latin typeface="Times"/>
              </a:rPr>
              <a:t>Natural language</a:t>
            </a:r>
          </a:p>
          <a:p>
            <a:r>
              <a:rPr lang="en-US" sz="2400">
                <a:latin typeface="Times"/>
              </a:rPr>
              <a:t>processing</a:t>
            </a:r>
          </a:p>
        </p:txBody>
      </p:sp>
      <p:sp>
        <p:nvSpPr>
          <p:cNvPr id="5" name="Oval 4"/>
          <p:cNvSpPr/>
          <p:nvPr/>
        </p:nvSpPr>
        <p:spPr>
          <a:xfrm>
            <a:off x="545455" y="871831"/>
            <a:ext cx="3429000" cy="114300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41271" y="2409109"/>
            <a:ext cx="3429000" cy="1670093"/>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91037" y="4533517"/>
            <a:ext cx="3429000" cy="1670093"/>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51409" y="4493501"/>
            <a:ext cx="3429000" cy="1670093"/>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56584" y="602902"/>
            <a:ext cx="3835925" cy="5926390"/>
          </a:xfrm>
          <a:prstGeom prst="round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5400000">
            <a:off x="1307354" y="3417046"/>
            <a:ext cx="6224492"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974455" y="5334000"/>
            <a:ext cx="876954" cy="1588"/>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785652"/>
          </a:xfrm>
          <a:prstGeom prst="rect">
            <a:avLst/>
          </a:prstGeom>
          <a:noFill/>
        </p:spPr>
        <p:txBody>
          <a:bodyPr wrap="square" rtlCol="0">
            <a:spAutoFit/>
          </a:bodyPr>
          <a:lstStyle/>
          <a:p>
            <a:r>
              <a:rPr lang="en-US" sz="2400">
                <a:latin typeface="Times"/>
              </a:rPr>
              <a:t>Note: The generation of notes is actually rather different</a:t>
            </a:r>
          </a:p>
          <a:p>
            <a:r>
              <a:rPr lang="en-US" sz="2400">
                <a:latin typeface="Times"/>
              </a:rPr>
              <a:t>in the polyphonic model than in the monophonic model:</a:t>
            </a:r>
          </a:p>
          <a:p>
            <a:r>
              <a:rPr lang="en-US" sz="2400">
                <a:latin typeface="Times"/>
              </a:rPr>
              <a:t>In the polyphonic model, rather than generating a set of notes (a multiset of pitch-classes), each segment simply generates an ordinary set of pitch-classes. But the basic principles are the same: The most probable pitches given a key are those in the scale and tonic triad of the key. And in most cases, the results are similar as well. In what follows, we can assume the same note-generation process I described before.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893647"/>
          </a:xfrm>
          <a:prstGeom prst="rect">
            <a:avLst/>
          </a:prstGeom>
          <a:noFill/>
        </p:spPr>
        <p:txBody>
          <a:bodyPr wrap="square" rtlCol="0">
            <a:spAutoFit/>
          </a:bodyPr>
          <a:lstStyle/>
          <a:p>
            <a:r>
              <a:rPr lang="en-US" sz="2400">
                <a:latin typeface="Times"/>
              </a:rPr>
              <a:t>As before, we can use this model to calculate the</a:t>
            </a:r>
          </a:p>
          <a:p>
            <a:r>
              <a:rPr lang="en-US" sz="2400">
                <a:latin typeface="Times"/>
              </a:rPr>
              <a:t>probability of a note pattern.</a:t>
            </a:r>
          </a:p>
          <a:p>
            <a:r>
              <a:rPr lang="en-US" sz="2400">
                <a:latin typeface="Times"/>
              </a:rPr>
              <a:t/>
            </a:r>
            <a:br>
              <a:rPr lang="en-US" sz="2400">
                <a:latin typeface="Times"/>
              </a:rPr>
            </a:br>
            <a:r>
              <a:rPr lang="en-US" sz="2400">
                <a:latin typeface="Times"/>
              </a:rPr>
              <a:t>Strictly speaking (KS = key structure):</a:t>
            </a:r>
          </a:p>
          <a:p>
            <a:endParaRPr lang="en-US" sz="2400">
              <a:latin typeface="Times"/>
            </a:endParaRPr>
          </a:p>
          <a:p>
            <a:r>
              <a:rPr lang="en-US" sz="2400" i="1">
                <a:latin typeface="Times"/>
              </a:rPr>
              <a:t>P</a:t>
            </a:r>
            <a:r>
              <a:rPr lang="en-US" sz="2400">
                <a:latin typeface="Times"/>
              </a:rPr>
              <a:t>(notes) = ∑ </a:t>
            </a:r>
            <a:r>
              <a:rPr lang="en-US" sz="2400" i="1">
                <a:latin typeface="Times"/>
              </a:rPr>
              <a:t>P</a:t>
            </a:r>
            <a:r>
              <a:rPr lang="en-US" sz="2400">
                <a:latin typeface="Times"/>
              </a:rPr>
              <a:t>(KS, notes)</a:t>
            </a:r>
          </a:p>
          <a:p>
            <a:endParaRPr lang="en-US" sz="2400" i="1">
              <a:latin typeface="Times"/>
            </a:endParaRPr>
          </a:p>
          <a:p>
            <a:r>
              <a:rPr lang="en-US" sz="2400">
                <a:latin typeface="Times"/>
              </a:rPr>
              <a:t>In this case it really seems implausible that listeners consider all possible key structures. So we assume a </a:t>
            </a:r>
            <a:r>
              <a:rPr lang="en-US" sz="2400" i="1">
                <a:latin typeface="Times"/>
              </a:rPr>
              <a:t>maximal</a:t>
            </a:r>
            <a:r>
              <a:rPr lang="en-US" sz="2400">
                <a:latin typeface="Times"/>
              </a:rPr>
              <a:t> model:</a:t>
            </a:r>
          </a:p>
          <a:p>
            <a:endParaRPr lang="en-US" sz="2400">
              <a:latin typeface="Times"/>
            </a:endParaRPr>
          </a:p>
          <a:p>
            <a:r>
              <a:rPr lang="en-US" sz="2400" i="1">
                <a:latin typeface="Times"/>
              </a:rPr>
              <a:t>P</a:t>
            </a:r>
            <a:r>
              <a:rPr lang="en-US" sz="2400">
                <a:latin typeface="Times"/>
              </a:rPr>
              <a:t>(notes) = </a:t>
            </a:r>
            <a:r>
              <a:rPr lang="en-US" sz="2400" i="1">
                <a:latin typeface="Times"/>
              </a:rPr>
              <a:t>P</a:t>
            </a:r>
            <a:r>
              <a:rPr lang="en-US" sz="2400">
                <a:latin typeface="Times"/>
              </a:rPr>
              <a:t>(KS*, notes) = </a:t>
            </a:r>
            <a:r>
              <a:rPr lang="en-US" sz="2400" i="1">
                <a:latin typeface="Times"/>
              </a:rPr>
              <a:t>P</a:t>
            </a:r>
            <a:r>
              <a:rPr lang="en-US" sz="2400">
                <a:latin typeface="Times"/>
              </a:rPr>
              <a:t>(notes | KS*) </a:t>
            </a:r>
            <a:r>
              <a:rPr lang="en-US" sz="2400" i="1">
                <a:latin typeface="Times"/>
              </a:rPr>
              <a:t>P</a:t>
            </a:r>
            <a:r>
              <a:rPr lang="en-US" sz="2400">
                <a:latin typeface="Times"/>
              </a:rPr>
              <a:t>(KS*)</a:t>
            </a:r>
          </a:p>
          <a:p>
            <a:r>
              <a:rPr lang="en-US" sz="2400" i="1">
                <a:latin typeface="Times"/>
              </a:rPr>
              <a:t>    </a:t>
            </a:r>
            <a:r>
              <a:rPr lang="en-US" sz="2400">
                <a:latin typeface="Times"/>
              </a:rPr>
              <a:t>where KS* = argmax</a:t>
            </a:r>
            <a:r>
              <a:rPr lang="en-US" sz="2400" baseline="-25000">
                <a:latin typeface="Times"/>
              </a:rPr>
              <a:t>KS</a:t>
            </a:r>
            <a:r>
              <a:rPr lang="en-US" sz="2400">
                <a:latin typeface="Times"/>
              </a:rPr>
              <a:t> </a:t>
            </a:r>
            <a:r>
              <a:rPr lang="en-US" sz="2400" i="1">
                <a:latin typeface="Times"/>
              </a:rPr>
              <a:t>P</a:t>
            </a:r>
            <a:r>
              <a:rPr lang="en-US" sz="2400">
                <a:latin typeface="Times"/>
              </a:rPr>
              <a:t>(KS | notes)</a:t>
            </a:r>
            <a:endParaRPr lang="en-US" sz="2400" i="1">
              <a:latin typeface="Times"/>
            </a:endParaRPr>
          </a:p>
        </p:txBody>
      </p:sp>
      <p:sp>
        <p:nvSpPr>
          <p:cNvPr id="3" name="TextBox 2"/>
          <p:cNvSpPr txBox="1"/>
          <p:nvPr/>
        </p:nvSpPr>
        <p:spPr>
          <a:xfrm>
            <a:off x="1917700" y="4749800"/>
            <a:ext cx="440858" cy="369332"/>
          </a:xfrm>
          <a:prstGeom prst="rect">
            <a:avLst/>
          </a:prstGeom>
          <a:noFill/>
        </p:spPr>
        <p:txBody>
          <a:bodyPr wrap="none" rtlCol="0">
            <a:spAutoFit/>
          </a:bodyPr>
          <a:lstStyle/>
          <a:p>
            <a:r>
              <a:rPr lang="en-US">
                <a:latin typeface="Times"/>
              </a:rPr>
              <a:t>(?)</a:t>
            </a:r>
          </a:p>
        </p:txBody>
      </p:sp>
      <p:sp>
        <p:nvSpPr>
          <p:cNvPr id="5" name="TextBox 4"/>
          <p:cNvSpPr txBox="1"/>
          <p:nvPr/>
        </p:nvSpPr>
        <p:spPr>
          <a:xfrm>
            <a:off x="2184400" y="3022600"/>
            <a:ext cx="426995" cy="307777"/>
          </a:xfrm>
          <a:prstGeom prst="rect">
            <a:avLst/>
          </a:prstGeom>
          <a:noFill/>
        </p:spPr>
        <p:txBody>
          <a:bodyPr wrap="none" rtlCol="0">
            <a:spAutoFit/>
          </a:bodyPr>
          <a:lstStyle/>
          <a:p>
            <a:r>
              <a:rPr lang="en-US" sz="1400">
                <a:latin typeface="Times"/>
              </a:rPr>
              <a:t>KS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50900" y="609600"/>
            <a:ext cx="7391400" cy="5201424"/>
          </a:xfrm>
          <a:prstGeom prst="rect">
            <a:avLst/>
          </a:prstGeom>
          <a:noFill/>
        </p:spPr>
        <p:txBody>
          <a:bodyPr wrap="square" rtlCol="0">
            <a:spAutoFit/>
          </a:bodyPr>
          <a:lstStyle/>
          <a:p>
            <a:r>
              <a:rPr lang="en-US" sz="2400">
                <a:latin typeface="Times"/>
              </a:rPr>
              <a:t>Once again:</a:t>
            </a:r>
          </a:p>
          <a:p>
            <a:r>
              <a:rPr lang="en-US" sz="2400" i="1">
                <a:latin typeface="Times"/>
              </a:rPr>
              <a:t>P</a:t>
            </a:r>
            <a:r>
              <a:rPr lang="en-US" sz="2400">
                <a:latin typeface="Times"/>
              </a:rPr>
              <a:t>(notes) = </a:t>
            </a:r>
            <a:r>
              <a:rPr lang="en-US" sz="2400" i="1">
                <a:latin typeface="Times"/>
              </a:rPr>
              <a:t>P</a:t>
            </a:r>
            <a:r>
              <a:rPr lang="en-US" sz="2400">
                <a:latin typeface="Times"/>
              </a:rPr>
              <a:t>(KS*, notes) = </a:t>
            </a:r>
            <a:r>
              <a:rPr lang="en-US" sz="2400" i="1">
                <a:latin typeface="Times"/>
              </a:rPr>
              <a:t>P</a:t>
            </a:r>
            <a:r>
              <a:rPr lang="en-US" sz="2400">
                <a:latin typeface="Times"/>
              </a:rPr>
              <a:t>(notes | KS*) </a:t>
            </a:r>
            <a:r>
              <a:rPr lang="en-US" sz="2400" i="1">
                <a:latin typeface="Times"/>
              </a:rPr>
              <a:t>P</a:t>
            </a:r>
            <a:r>
              <a:rPr lang="en-US" sz="2400">
                <a:latin typeface="Times"/>
              </a:rPr>
              <a:t>(KS*)</a:t>
            </a:r>
          </a:p>
          <a:p>
            <a:endParaRPr lang="en-US" sz="2400">
              <a:latin typeface="Times"/>
            </a:endParaRPr>
          </a:p>
          <a:p>
            <a:r>
              <a:rPr lang="en-US" sz="2000">
                <a:latin typeface="Times"/>
              </a:rPr>
              <a:t>Given a piece and a preferred key analysis KS*, we can estimate </a:t>
            </a:r>
            <a:r>
              <a:rPr lang="en-US" sz="2000" i="1">
                <a:latin typeface="Times"/>
              </a:rPr>
              <a:t>P</a:t>
            </a:r>
            <a:r>
              <a:rPr lang="en-US" sz="2000">
                <a:latin typeface="Times"/>
              </a:rPr>
              <a:t>(notes) for each segment of the piece. </a:t>
            </a:r>
          </a:p>
          <a:p>
            <a:endParaRPr lang="en-US" sz="2000">
              <a:latin typeface="Times"/>
            </a:endParaRPr>
          </a:p>
          <a:p>
            <a:r>
              <a:rPr lang="en-US" sz="2000">
                <a:latin typeface="Times"/>
              </a:rPr>
              <a:t>If a section of the piece has few or no modulations, </a:t>
            </a:r>
            <a:r>
              <a:rPr lang="en-US" sz="2000" i="1">
                <a:latin typeface="Times"/>
              </a:rPr>
              <a:t>P</a:t>
            </a:r>
            <a:r>
              <a:rPr lang="en-US" sz="2000">
                <a:latin typeface="Times"/>
              </a:rPr>
              <a:t>(KS*) will be high. If the notes generally “fit” well with the preferred key in each segment, </a:t>
            </a:r>
            <a:r>
              <a:rPr lang="en-US" sz="2000" i="1">
                <a:latin typeface="Times"/>
              </a:rPr>
              <a:t>P</a:t>
            </a:r>
            <a:r>
              <a:rPr lang="en-US" sz="2000">
                <a:latin typeface="Times"/>
              </a:rPr>
              <a:t>(notes | KS*) will be high. If both of these conditions hold, </a:t>
            </a:r>
            <a:r>
              <a:rPr lang="en-US" sz="2000" i="1">
                <a:latin typeface="Times"/>
              </a:rPr>
              <a:t>P</a:t>
            </a:r>
            <a:r>
              <a:rPr lang="en-US" sz="2000">
                <a:latin typeface="Times"/>
              </a:rPr>
              <a:t>(notes) will be high. </a:t>
            </a:r>
          </a:p>
          <a:p>
            <a:endParaRPr lang="en-US" sz="2000">
              <a:latin typeface="Times"/>
            </a:endParaRPr>
          </a:p>
          <a:p>
            <a:r>
              <a:rPr lang="en-US" sz="2000">
                <a:latin typeface="Times"/>
              </a:rPr>
              <a:t>If there are frequent modulations or if many notes are low in probability given the key (e.g. “chromatic” notes), </a:t>
            </a:r>
            <a:r>
              <a:rPr lang="en-US" sz="2000" i="1">
                <a:latin typeface="Times"/>
              </a:rPr>
              <a:t>P</a:t>
            </a:r>
            <a:r>
              <a:rPr lang="en-US" sz="2000">
                <a:latin typeface="Times"/>
              </a:rPr>
              <a:t>(notes) may be lower.</a:t>
            </a:r>
          </a:p>
          <a:p>
            <a:endParaRPr lang="en-US" sz="2000">
              <a:latin typeface="Times"/>
            </a:endParaRPr>
          </a:p>
          <a:p>
            <a:r>
              <a:rPr lang="en-US" sz="2000">
                <a:latin typeface="Times"/>
              </a:rPr>
              <a:t>Perhaps this corresponds to musical </a:t>
            </a:r>
            <a:r>
              <a:rPr lang="en-US" sz="2000" i="1">
                <a:latin typeface="Times"/>
              </a:rPr>
              <a:t>tension</a:t>
            </a:r>
            <a:r>
              <a:rPr lang="en-US" sz="2000">
                <a:latin typeface="Times"/>
              </a:rPr>
              <a:t>? </a:t>
            </a:r>
          </a:p>
        </p:txBody>
      </p:sp>
      <p:sp>
        <p:nvSpPr>
          <p:cNvPr id="3" name="TextBox 2"/>
          <p:cNvSpPr txBox="1"/>
          <p:nvPr/>
        </p:nvSpPr>
        <p:spPr>
          <a:xfrm>
            <a:off x="1943100" y="901700"/>
            <a:ext cx="440858" cy="369332"/>
          </a:xfrm>
          <a:prstGeom prst="rect">
            <a:avLst/>
          </a:prstGeom>
          <a:noFill/>
        </p:spPr>
        <p:txBody>
          <a:bodyPr wrap="none" rtlCol="0">
            <a:spAutoFit/>
          </a:bodyPr>
          <a:lstStyle/>
          <a:p>
            <a:r>
              <a:rPr lang="en-US">
                <a:latin typeface="Times"/>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607367"/>
            <a:ext cx="7391400" cy="707886"/>
          </a:xfrm>
          <a:prstGeom prst="rect">
            <a:avLst/>
          </a:prstGeom>
          <a:noFill/>
        </p:spPr>
        <p:txBody>
          <a:bodyPr wrap="square" rtlCol="0">
            <a:spAutoFit/>
          </a:bodyPr>
          <a:lstStyle/>
          <a:p>
            <a:r>
              <a:rPr lang="en-US" sz="2000">
                <a:latin typeface="Times"/>
              </a:rPr>
              <a:t>Schumann, </a:t>
            </a:r>
            <a:r>
              <a:rPr lang="en-US" sz="2000" i="1">
                <a:latin typeface="Times"/>
              </a:rPr>
              <a:t>Papillons</a:t>
            </a:r>
            <a:r>
              <a:rPr lang="en-US" sz="2000">
                <a:latin typeface="Times"/>
              </a:rPr>
              <a:t>, first movement. What section of the piece seems highest in tension? </a:t>
            </a:r>
          </a:p>
        </p:txBody>
      </p:sp>
      <p:pic>
        <p:nvPicPr>
          <p:cNvPr id="3" name="Picture 2" descr="7.8.tif"/>
          <p:cNvPicPr>
            <a:picLocks noChangeAspect="1"/>
          </p:cNvPicPr>
          <p:nvPr/>
        </p:nvPicPr>
        <p:blipFill>
          <a:blip r:embed="rId2"/>
          <a:srcRect t="9091" b="36364"/>
          <a:stretch>
            <a:fillRect/>
          </a:stretch>
        </p:blipFill>
        <p:spPr>
          <a:xfrm>
            <a:off x="753917" y="1410858"/>
            <a:ext cx="6961141" cy="4913742"/>
          </a:xfrm>
          <a:prstGeom prst="rect">
            <a:avLst/>
          </a:prstGeom>
        </p:spPr>
      </p:pic>
      <p:sp>
        <p:nvSpPr>
          <p:cNvPr id="6" name="TextBox 5"/>
          <p:cNvSpPr txBox="1"/>
          <p:nvPr/>
        </p:nvSpPr>
        <p:spPr>
          <a:xfrm>
            <a:off x="1524000" y="1334658"/>
            <a:ext cx="5165822" cy="3693319"/>
          </a:xfrm>
          <a:prstGeom prst="rect">
            <a:avLst/>
          </a:prstGeom>
          <a:noFill/>
        </p:spPr>
        <p:txBody>
          <a:bodyPr wrap="none" rtlCol="0">
            <a:spAutoFit/>
          </a:bodyPr>
          <a:lstStyle/>
          <a:p>
            <a:r>
              <a:rPr lang="en-US"/>
              <a:t>1                     2                 3             4                 5              6</a:t>
            </a:r>
          </a:p>
          <a:p>
            <a:endParaRPr lang="en-US"/>
          </a:p>
          <a:p>
            <a:endParaRPr lang="en-US"/>
          </a:p>
          <a:p>
            <a:endParaRPr lang="en-US"/>
          </a:p>
          <a:p>
            <a:endParaRPr lang="en-US"/>
          </a:p>
          <a:p>
            <a:endParaRPr lang="en-US"/>
          </a:p>
          <a:p>
            <a:r>
              <a:rPr lang="en-US"/>
              <a:t>7                      8                  9                  10                  11</a:t>
            </a:r>
          </a:p>
          <a:p>
            <a:endParaRPr lang="en-US"/>
          </a:p>
          <a:p>
            <a:endParaRPr lang="en-US"/>
          </a:p>
          <a:p>
            <a:endParaRPr lang="en-US"/>
          </a:p>
          <a:p>
            <a:endParaRPr lang="en-US"/>
          </a:p>
          <a:p>
            <a:endParaRPr lang="en-US"/>
          </a:p>
          <a:p>
            <a:r>
              <a:rPr lang="en-US"/>
              <a:t>12               13                 14                     15                   16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830997"/>
          </a:xfrm>
          <a:prstGeom prst="rect">
            <a:avLst/>
          </a:prstGeom>
          <a:noFill/>
        </p:spPr>
        <p:txBody>
          <a:bodyPr wrap="square" rtlCol="0">
            <a:spAutoFit/>
          </a:bodyPr>
          <a:lstStyle/>
          <a:p>
            <a:r>
              <a:rPr lang="en-US" sz="2400">
                <a:latin typeface="Times"/>
              </a:rPr>
              <a:t>The model’s estimates of log (</a:t>
            </a:r>
            <a:r>
              <a:rPr lang="en-US" sz="2400" i="1">
                <a:latin typeface="Times"/>
              </a:rPr>
              <a:t>P</a:t>
            </a:r>
            <a:r>
              <a:rPr lang="en-US" sz="2400">
                <a:latin typeface="Times"/>
              </a:rPr>
              <a:t>(notes)) for each measure of the Schumann piece. </a:t>
            </a:r>
          </a:p>
        </p:txBody>
      </p:sp>
      <p:pic>
        <p:nvPicPr>
          <p:cNvPr id="3" name="Picture 2" descr="7.9.pdf"/>
          <p:cNvPicPr>
            <a:picLocks noChangeAspect="1"/>
          </p:cNvPicPr>
          <p:nvPr/>
        </p:nvPicPr>
        <mc:AlternateContent>
          <mc:Choice xmlns:ma="http://schemas.microsoft.com/office/mac/drawingml/2008/main" Requires="ma">
            <p:blipFill>
              <a:blip r:embed="rId2"/>
              <a:srcRect l="16471" t="9091" r="23529" b="64545"/>
              <a:stretch>
                <a:fillRect/>
              </a:stretch>
            </p:blipFill>
          </mc:Choice>
          <mc:Fallback>
            <p:blipFill>
              <a:blip r:embed="rId3"/>
              <a:srcRect l="16471" t="9091" r="23529" b="64545"/>
              <a:stretch>
                <a:fillRect/>
              </a:stretch>
            </p:blipFill>
          </mc:Fallback>
        </mc:AlternateContent>
        <p:spPr>
          <a:xfrm>
            <a:off x="825500" y="2425700"/>
            <a:ext cx="6705600" cy="3812944"/>
          </a:xfrm>
          <a:prstGeom prst="rect">
            <a:avLst/>
          </a:prstGeom>
        </p:spPr>
      </p:pic>
      <p:sp>
        <p:nvSpPr>
          <p:cNvPr id="5" name="TextBox 4"/>
          <p:cNvSpPr txBox="1"/>
          <p:nvPr/>
        </p:nvSpPr>
        <p:spPr>
          <a:xfrm>
            <a:off x="762000" y="6200544"/>
            <a:ext cx="6246271" cy="369332"/>
          </a:xfrm>
          <a:prstGeom prst="rect">
            <a:avLst/>
          </a:prstGeom>
          <a:noFill/>
        </p:spPr>
        <p:txBody>
          <a:bodyPr wrap="none" rtlCol="0">
            <a:spAutoFit/>
          </a:bodyPr>
          <a:lstStyle/>
          <a:p>
            <a:r>
              <a:rPr lang="en-US"/>
              <a:t>measure   1    2    3    4    5    6    7    8    9   10  11  12  13  14  15  16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65712" y="508000"/>
            <a:ext cx="7921087" cy="1938992"/>
          </a:xfrm>
          <a:prstGeom prst="rect">
            <a:avLst/>
          </a:prstGeom>
          <a:noFill/>
        </p:spPr>
        <p:txBody>
          <a:bodyPr wrap="square" rtlCol="0">
            <a:spAutoFit/>
          </a:bodyPr>
          <a:lstStyle/>
          <a:p>
            <a:r>
              <a:rPr lang="en-US" sz="2400">
                <a:latin typeface="Times"/>
              </a:rPr>
              <a:t>Define tension as negative log </a:t>
            </a:r>
            <a:r>
              <a:rPr lang="en-US" sz="2400" i="1">
                <a:latin typeface="Times"/>
              </a:rPr>
              <a:t>P</a:t>
            </a:r>
            <a:r>
              <a:rPr lang="en-US" sz="2400">
                <a:latin typeface="Times"/>
              </a:rPr>
              <a:t>; so we just flip the graph upside down.</a:t>
            </a:r>
          </a:p>
          <a:p>
            <a:endParaRPr lang="en-US" sz="2400">
              <a:latin typeface="Times"/>
            </a:endParaRPr>
          </a:p>
          <a:p>
            <a:r>
              <a:rPr lang="en-US" sz="2400">
                <a:latin typeface="Times"/>
              </a:rPr>
              <a:t>The section that seems highest in tension, measures 9-12, is also judged to be high in tension by the model.</a:t>
            </a:r>
            <a:endParaRPr lang="en-US">
              <a:latin typeface="Times"/>
            </a:endParaRPr>
          </a:p>
        </p:txBody>
      </p:sp>
      <p:pic>
        <p:nvPicPr>
          <p:cNvPr id="3" name="Picture 2" descr="7.9.pdf"/>
          <p:cNvPicPr>
            <a:picLocks noChangeAspect="1"/>
          </p:cNvPicPr>
          <p:nvPr/>
        </p:nvPicPr>
        <mc:AlternateContent>
          <mc:Choice xmlns:ma="http://schemas.microsoft.com/office/mac/drawingml/2008/main" Requires="ma">
            <p:blipFill>
              <a:blip r:embed="rId2"/>
              <a:srcRect l="23529" t="9091" r="23529" b="64545"/>
              <a:stretch>
                <a:fillRect/>
              </a:stretch>
            </p:blipFill>
          </mc:Choice>
          <mc:Fallback>
            <p:blipFill>
              <a:blip r:embed="rId3"/>
              <a:srcRect l="23529" t="9091" r="23529" b="64545"/>
              <a:stretch>
                <a:fillRect/>
              </a:stretch>
            </p:blipFill>
          </mc:Fallback>
        </mc:AlternateContent>
        <p:spPr>
          <a:xfrm flipV="1">
            <a:off x="1632276" y="2743199"/>
            <a:ext cx="5898824" cy="3810000"/>
          </a:xfrm>
          <a:prstGeom prst="rect">
            <a:avLst/>
          </a:prstGeom>
        </p:spPr>
      </p:pic>
      <p:sp>
        <p:nvSpPr>
          <p:cNvPr id="6" name="TextBox 5"/>
          <p:cNvSpPr txBox="1"/>
          <p:nvPr/>
        </p:nvSpPr>
        <p:spPr>
          <a:xfrm>
            <a:off x="762000" y="6200544"/>
            <a:ext cx="6246271" cy="369332"/>
          </a:xfrm>
          <a:prstGeom prst="rect">
            <a:avLst/>
          </a:prstGeom>
          <a:noFill/>
        </p:spPr>
        <p:txBody>
          <a:bodyPr wrap="none" rtlCol="0">
            <a:spAutoFit/>
          </a:bodyPr>
          <a:lstStyle/>
          <a:p>
            <a:r>
              <a:rPr lang="en-US"/>
              <a:t>measure   1    2    3    4    5    6    7    8    9   10  11  12  13  14  15  16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60912" y="533400"/>
            <a:ext cx="8225888" cy="1323439"/>
          </a:xfrm>
          <a:prstGeom prst="rect">
            <a:avLst/>
          </a:prstGeom>
          <a:noFill/>
        </p:spPr>
        <p:txBody>
          <a:bodyPr wrap="square" rtlCol="0">
            <a:spAutoFit/>
          </a:bodyPr>
          <a:lstStyle/>
          <a:p>
            <a:r>
              <a:rPr lang="en-US" sz="2000">
                <a:latin typeface="Times"/>
              </a:rPr>
              <a:t>Negative log </a:t>
            </a:r>
            <a:r>
              <a:rPr lang="en-US" sz="2000" i="1">
                <a:latin typeface="Times"/>
              </a:rPr>
              <a:t>P</a:t>
            </a:r>
            <a:r>
              <a:rPr lang="en-US" sz="2000">
                <a:latin typeface="Times"/>
              </a:rPr>
              <a:t> can also be construed as </a:t>
            </a:r>
            <a:r>
              <a:rPr lang="en-US" sz="2000" i="1">
                <a:latin typeface="Times"/>
              </a:rPr>
              <a:t>information</a:t>
            </a:r>
            <a:r>
              <a:rPr lang="en-US" sz="2000">
                <a:latin typeface="Times"/>
              </a:rPr>
              <a:t>.</a:t>
            </a:r>
          </a:p>
          <a:p>
            <a:endParaRPr lang="en-US" sz="2000">
              <a:latin typeface="Times"/>
            </a:endParaRPr>
          </a:p>
          <a:p>
            <a:r>
              <a:rPr lang="en-US" sz="2000">
                <a:latin typeface="Times"/>
              </a:rPr>
              <a:t>Listen to Sviatoslav Richter’s performance, especially the expressive timing (“rubato”).        Where does he slow down the most? </a:t>
            </a:r>
            <a:endParaRPr lang="en-US" sz="2400">
              <a:latin typeface="Times"/>
            </a:endParaRPr>
          </a:p>
        </p:txBody>
      </p:sp>
      <p:pic>
        <p:nvPicPr>
          <p:cNvPr id="3" name="Picture 2" descr="7.9.pdf"/>
          <p:cNvPicPr>
            <a:picLocks noChangeAspect="1"/>
          </p:cNvPicPr>
          <p:nvPr/>
        </p:nvPicPr>
        <mc:AlternateContent>
          <mc:Choice xmlns:ma="http://schemas.microsoft.com/office/mac/drawingml/2008/main" Requires="ma">
            <p:blipFill>
              <a:blip r:embed="rId2"/>
              <a:srcRect l="23529" t="9091" r="23529" b="64545"/>
              <a:stretch>
                <a:fillRect/>
              </a:stretch>
            </p:blipFill>
          </mc:Choice>
          <mc:Fallback>
            <p:blipFill>
              <a:blip r:embed="rId3"/>
              <a:srcRect l="23529" t="9091" r="23529" b="64545"/>
              <a:stretch>
                <a:fillRect/>
              </a:stretch>
            </p:blipFill>
          </mc:Fallback>
        </mc:AlternateContent>
        <p:spPr>
          <a:xfrm flipV="1">
            <a:off x="1632276" y="2743199"/>
            <a:ext cx="5898824" cy="3810000"/>
          </a:xfrm>
          <a:prstGeom prst="rect">
            <a:avLst/>
          </a:prstGeom>
        </p:spPr>
      </p:pic>
      <p:sp>
        <p:nvSpPr>
          <p:cNvPr id="6" name="TextBox 5"/>
          <p:cNvSpPr txBox="1"/>
          <p:nvPr/>
        </p:nvSpPr>
        <p:spPr>
          <a:xfrm>
            <a:off x="762000" y="6200544"/>
            <a:ext cx="6246271" cy="369332"/>
          </a:xfrm>
          <a:prstGeom prst="rect">
            <a:avLst/>
          </a:prstGeom>
          <a:noFill/>
        </p:spPr>
        <p:txBody>
          <a:bodyPr wrap="none" rtlCol="0">
            <a:spAutoFit/>
          </a:bodyPr>
          <a:lstStyle/>
          <a:p>
            <a:r>
              <a:rPr lang="en-US"/>
              <a:t>measure   1    2    3    4    5    6    7    8    9   10  11  12  13  14  15  16</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60912" y="533400"/>
            <a:ext cx="8225888" cy="2000548"/>
          </a:xfrm>
          <a:prstGeom prst="rect">
            <a:avLst/>
          </a:prstGeom>
          <a:noFill/>
        </p:spPr>
        <p:txBody>
          <a:bodyPr wrap="square" rtlCol="0">
            <a:spAutoFit/>
          </a:bodyPr>
          <a:lstStyle/>
          <a:p>
            <a:r>
              <a:rPr lang="en-US" sz="2000">
                <a:latin typeface="Times"/>
              </a:rPr>
              <a:t>Negative log </a:t>
            </a:r>
            <a:r>
              <a:rPr lang="en-US" sz="2000" i="1">
                <a:latin typeface="Times"/>
              </a:rPr>
              <a:t>P</a:t>
            </a:r>
            <a:r>
              <a:rPr lang="en-US" sz="2000">
                <a:latin typeface="Times"/>
              </a:rPr>
              <a:t> can also be construed as </a:t>
            </a:r>
            <a:r>
              <a:rPr lang="en-US" sz="2000" i="1">
                <a:latin typeface="Times"/>
              </a:rPr>
              <a:t>information</a:t>
            </a:r>
            <a:r>
              <a:rPr lang="en-US" sz="2000">
                <a:latin typeface="Times"/>
              </a:rPr>
              <a:t>.</a:t>
            </a:r>
          </a:p>
          <a:p>
            <a:endParaRPr lang="en-US" sz="2000">
              <a:latin typeface="Times"/>
            </a:endParaRPr>
          </a:p>
          <a:p>
            <a:r>
              <a:rPr lang="en-US" sz="2000">
                <a:latin typeface="Times"/>
              </a:rPr>
              <a:t>Listen to Sviatoslav Richter’s performance, especially the expressive timing (“rubato”).        Where does he slow down the most? On mm. 11 and 12—the part of the piece that is lowest in probability, thus highest in information.</a:t>
            </a:r>
          </a:p>
          <a:p>
            <a:endParaRPr lang="en-US" sz="2400">
              <a:latin typeface="Times"/>
            </a:endParaRPr>
          </a:p>
        </p:txBody>
      </p:sp>
      <p:pic>
        <p:nvPicPr>
          <p:cNvPr id="3" name="Picture 2" descr="7.9.pdf"/>
          <p:cNvPicPr>
            <a:picLocks noChangeAspect="1"/>
          </p:cNvPicPr>
          <p:nvPr/>
        </p:nvPicPr>
        <mc:AlternateContent>
          <mc:Choice xmlns:ma="http://schemas.microsoft.com/office/mac/drawingml/2008/main" Requires="ma">
            <p:blipFill>
              <a:blip r:embed="rId2"/>
              <a:srcRect l="23529" t="9091" r="23529" b="64545"/>
              <a:stretch>
                <a:fillRect/>
              </a:stretch>
            </p:blipFill>
          </mc:Choice>
          <mc:Fallback>
            <p:blipFill>
              <a:blip r:embed="rId3"/>
              <a:srcRect l="23529" t="9091" r="23529" b="64545"/>
              <a:stretch>
                <a:fillRect/>
              </a:stretch>
            </p:blipFill>
          </mc:Fallback>
        </mc:AlternateContent>
        <p:spPr>
          <a:xfrm flipV="1">
            <a:off x="1632276" y="2743199"/>
            <a:ext cx="5898824" cy="3810000"/>
          </a:xfrm>
          <a:prstGeom prst="rect">
            <a:avLst/>
          </a:prstGeom>
        </p:spPr>
      </p:pic>
      <p:sp>
        <p:nvSpPr>
          <p:cNvPr id="6" name="TextBox 5"/>
          <p:cNvSpPr txBox="1"/>
          <p:nvPr/>
        </p:nvSpPr>
        <p:spPr>
          <a:xfrm>
            <a:off x="762000" y="6200544"/>
            <a:ext cx="6246271" cy="369332"/>
          </a:xfrm>
          <a:prstGeom prst="rect">
            <a:avLst/>
          </a:prstGeom>
          <a:noFill/>
        </p:spPr>
        <p:txBody>
          <a:bodyPr wrap="none" rtlCol="0">
            <a:spAutoFit/>
          </a:bodyPr>
          <a:lstStyle/>
          <a:p>
            <a:r>
              <a:rPr lang="en-US"/>
              <a:t>measure   1    2    3    4    5    6    7    8    9   10  11  12  13  14  15  16</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435512" y="558800"/>
            <a:ext cx="7921087" cy="4154983"/>
          </a:xfrm>
          <a:prstGeom prst="rect">
            <a:avLst/>
          </a:prstGeom>
          <a:noFill/>
        </p:spPr>
        <p:txBody>
          <a:bodyPr wrap="square" rtlCol="0">
            <a:spAutoFit/>
          </a:bodyPr>
          <a:lstStyle/>
          <a:p>
            <a:endParaRPr lang="en-US" sz="2400">
              <a:latin typeface="Times"/>
            </a:endParaRPr>
          </a:p>
          <a:p>
            <a:r>
              <a:rPr lang="en-US" sz="2400" b="1">
                <a:solidFill>
                  <a:srgbClr val="008000"/>
                </a:solidFill>
                <a:latin typeface="Lucida Calligraphy"/>
              </a:rPr>
              <a:t>A connection with language...</a:t>
            </a:r>
            <a:endParaRPr lang="en-US" sz="2400" b="1">
              <a:solidFill>
                <a:srgbClr val="008000"/>
              </a:solidFill>
              <a:latin typeface="Times"/>
            </a:endParaRPr>
          </a:p>
          <a:p>
            <a:endParaRPr lang="en-US" sz="2400">
              <a:latin typeface="Times"/>
            </a:endParaRPr>
          </a:p>
          <a:p>
            <a:r>
              <a:rPr lang="en-US" sz="2400">
                <a:latin typeface="Times"/>
              </a:rPr>
              <a:t>Levy &amp; Jaeger’s </a:t>
            </a:r>
            <a:r>
              <a:rPr lang="en-US" sz="2400" i="1">
                <a:latin typeface="Times"/>
              </a:rPr>
              <a:t>Uniform Information Density Hypothesis </a:t>
            </a:r>
            <a:r>
              <a:rPr lang="en-US" sz="2400">
                <a:latin typeface="Times"/>
              </a:rPr>
              <a:t>(2007) asserts that a certain rate of information flow is optimal for language comprehension, and that language production tends to be adjusted to maintain this rate: For example, low-probability words (in context) are spoken more slowly. </a:t>
            </a:r>
          </a:p>
          <a:p>
            <a:endParaRPr lang="en-US" sz="2400">
              <a:latin typeface="Times"/>
            </a:endParaRPr>
          </a:p>
          <a:p>
            <a:r>
              <a:rPr lang="en-US" sz="2400">
                <a:latin typeface="Times"/>
              </a:rPr>
              <a:t>It appears that the same is true in music: Low-probability events are performed more slowly (Bartlette, 2007).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893647"/>
          </a:xfrm>
          <a:prstGeom prst="rect">
            <a:avLst/>
          </a:prstGeom>
          <a:noFill/>
        </p:spPr>
        <p:txBody>
          <a:bodyPr wrap="square" rtlCol="0">
            <a:spAutoFit/>
          </a:bodyPr>
          <a:lstStyle/>
          <a:p>
            <a:r>
              <a:rPr lang="en-US" sz="2400" b="1">
                <a:latin typeface="Times"/>
              </a:rPr>
              <a:t>6. More about maximal models</a:t>
            </a:r>
            <a:endParaRPr lang="en-US" sz="2400">
              <a:latin typeface="Times"/>
            </a:endParaRPr>
          </a:p>
          <a:p>
            <a:endParaRPr lang="en-US" sz="2400" b="1">
              <a:latin typeface="Times"/>
            </a:endParaRPr>
          </a:p>
          <a:p>
            <a:r>
              <a:rPr lang="en-US" sz="2400">
                <a:latin typeface="Times"/>
              </a:rPr>
              <a:t>We have a surface </a:t>
            </a:r>
            <a:r>
              <a:rPr lang="en-US" sz="2400" i="1">
                <a:latin typeface="Times"/>
              </a:rPr>
              <a:t>S</a:t>
            </a:r>
            <a:r>
              <a:rPr lang="en-US" sz="2400">
                <a:latin typeface="Times"/>
              </a:rPr>
              <a:t>, and underlying structures </a:t>
            </a:r>
            <a:r>
              <a:rPr lang="en-US" sz="2400" i="1">
                <a:latin typeface="Times"/>
              </a:rPr>
              <a:t>T</a:t>
            </a:r>
            <a:r>
              <a:rPr lang="en-US" sz="2400">
                <a:latin typeface="Times"/>
              </a:rPr>
              <a:t>. The goal is to find a model that estimates </a:t>
            </a:r>
            <a:r>
              <a:rPr lang="en-US" sz="2400" i="1">
                <a:latin typeface="Times"/>
              </a:rPr>
              <a:t>P</a:t>
            </a:r>
            <a:r>
              <a:rPr lang="en-US" sz="2400">
                <a:latin typeface="Times"/>
              </a:rPr>
              <a:t>(</a:t>
            </a:r>
            <a:r>
              <a:rPr lang="en-US" sz="2400" i="1">
                <a:latin typeface="Times"/>
              </a:rPr>
              <a:t>S</a:t>
            </a:r>
            <a:r>
              <a:rPr lang="en-US" sz="2400">
                <a:latin typeface="Times"/>
              </a:rPr>
              <a:t>): we call that a </a:t>
            </a:r>
            <a:r>
              <a:rPr lang="en-US" sz="2400" i="1">
                <a:latin typeface="Times"/>
              </a:rPr>
              <a:t>surface model.</a:t>
            </a:r>
            <a:endParaRPr lang="en-US" sz="2400">
              <a:latin typeface="Times"/>
            </a:endParaRPr>
          </a:p>
          <a:p>
            <a:endParaRPr lang="en-US" sz="2400">
              <a:latin typeface="Times"/>
            </a:endParaRPr>
          </a:p>
          <a:p>
            <a:r>
              <a:rPr lang="en-US" sz="2400">
                <a:latin typeface="Times"/>
              </a:rPr>
              <a:t>A maximal model takes </a:t>
            </a:r>
            <a:r>
              <a:rPr lang="en-US" sz="2400" i="1">
                <a:latin typeface="Times"/>
              </a:rPr>
              <a:t>P</a:t>
            </a:r>
            <a:r>
              <a:rPr lang="en-US" sz="2400">
                <a:latin typeface="Times"/>
              </a:rPr>
              <a:t>(</a:t>
            </a:r>
            <a:r>
              <a:rPr lang="en-US" sz="2400" i="1">
                <a:latin typeface="Times"/>
              </a:rPr>
              <a:t>T</a:t>
            </a:r>
            <a:r>
              <a:rPr lang="en-US" sz="2400">
                <a:latin typeface="Times"/>
              </a:rPr>
              <a:t>*, </a:t>
            </a:r>
            <a:r>
              <a:rPr lang="en-US" sz="2400" i="1">
                <a:latin typeface="Times"/>
              </a:rPr>
              <a:t>S</a:t>
            </a:r>
            <a:r>
              <a:rPr lang="en-US" sz="2400">
                <a:latin typeface="Times"/>
              </a:rPr>
              <a:t>) as an </a:t>
            </a:r>
          </a:p>
          <a:p>
            <a:r>
              <a:rPr lang="en-US" sz="2400">
                <a:latin typeface="Times"/>
              </a:rPr>
              <a:t>estimate of </a:t>
            </a:r>
            <a:r>
              <a:rPr lang="en-US" sz="2400" i="1">
                <a:latin typeface="Times"/>
              </a:rPr>
              <a:t>P</a:t>
            </a:r>
            <a:r>
              <a:rPr lang="en-US" sz="2400">
                <a:latin typeface="Times"/>
              </a:rPr>
              <a:t>(</a:t>
            </a:r>
            <a:r>
              <a:rPr lang="en-US" sz="2400" i="1">
                <a:latin typeface="Times"/>
              </a:rPr>
              <a:t>S</a:t>
            </a:r>
            <a:r>
              <a:rPr lang="en-US" sz="2400">
                <a:latin typeface="Times"/>
              </a:rPr>
              <a:t>), where </a:t>
            </a:r>
            <a:r>
              <a:rPr lang="en-US" sz="2400" i="1">
                <a:latin typeface="Times"/>
              </a:rPr>
              <a:t>T</a:t>
            </a:r>
            <a:r>
              <a:rPr lang="en-US" sz="2400">
                <a:latin typeface="Times"/>
              </a:rPr>
              <a:t>* = argmax</a:t>
            </a:r>
            <a:r>
              <a:rPr lang="en-US" sz="2400" i="1" baseline="-25000">
                <a:latin typeface="Times"/>
              </a:rPr>
              <a:t>T</a:t>
            </a:r>
            <a:r>
              <a:rPr lang="en-US" sz="2400" baseline="-25000">
                <a:latin typeface="Times"/>
              </a:rPr>
              <a:t> </a:t>
            </a:r>
            <a:r>
              <a:rPr lang="en-US" sz="2400" i="1">
                <a:latin typeface="Times"/>
              </a:rPr>
              <a:t>P</a:t>
            </a:r>
            <a:r>
              <a:rPr lang="en-US" sz="2400">
                <a:latin typeface="Times"/>
              </a:rPr>
              <a:t>(</a:t>
            </a:r>
            <a:r>
              <a:rPr lang="en-US" sz="2400" i="1">
                <a:latin typeface="Times"/>
              </a:rPr>
              <a:t>T</a:t>
            </a:r>
            <a:r>
              <a:rPr lang="en-US" sz="2400">
                <a:latin typeface="Times"/>
              </a:rPr>
              <a:t> | </a:t>
            </a:r>
            <a:r>
              <a:rPr lang="en-US" sz="2400" i="1">
                <a:latin typeface="Times"/>
              </a:rPr>
              <a:t>S</a:t>
            </a:r>
            <a:r>
              <a:rPr lang="en-US" sz="2400">
                <a:latin typeface="Times"/>
              </a:rPr>
              <a:t>). </a:t>
            </a:r>
          </a:p>
          <a:p>
            <a:endParaRPr lang="en-US" sz="2400">
              <a:latin typeface="Times"/>
            </a:endParaRPr>
          </a:p>
          <a:p>
            <a:r>
              <a:rPr lang="en-US" sz="2400">
                <a:latin typeface="Times"/>
              </a:rPr>
              <a:t>This is an appealing idea, because its computational cost is </a:t>
            </a:r>
            <a:r>
              <a:rPr lang="en-US" sz="2400" i="1">
                <a:latin typeface="Times"/>
              </a:rPr>
              <a:t>zero</a:t>
            </a:r>
            <a:r>
              <a:rPr lang="en-US" sz="2400">
                <a:latin typeface="Times"/>
              </a:rPr>
              <a:t>: calculating </a:t>
            </a:r>
            <a:r>
              <a:rPr lang="en-US" sz="2400" i="1">
                <a:latin typeface="Times"/>
              </a:rPr>
              <a:t>P</a:t>
            </a:r>
            <a:r>
              <a:rPr lang="en-US" sz="2400">
                <a:latin typeface="Times"/>
              </a:rPr>
              <a:t>(</a:t>
            </a:r>
            <a:r>
              <a:rPr lang="en-US" sz="2400" i="1">
                <a:latin typeface="Times"/>
              </a:rPr>
              <a:t>T</a:t>
            </a:r>
            <a:r>
              <a:rPr lang="en-US" sz="2400">
                <a:latin typeface="Times"/>
              </a:rPr>
              <a:t>*, </a:t>
            </a:r>
            <a:r>
              <a:rPr lang="en-US" sz="2400" i="1">
                <a:latin typeface="Times"/>
              </a:rPr>
              <a:t>S</a:t>
            </a:r>
            <a:r>
              <a:rPr lang="en-US" sz="2400">
                <a:latin typeface="Times"/>
              </a:rPr>
              <a:t>) is (presumably) something we have to do anyway.</a:t>
            </a:r>
          </a:p>
          <a:p>
            <a:endParaRPr lang="en-US" sz="2400">
              <a:latin typeface="Time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25370" y="1179184"/>
            <a:ext cx="2895600" cy="4524315"/>
          </a:xfrm>
          <a:prstGeom prst="rect">
            <a:avLst/>
          </a:prstGeom>
          <a:noFill/>
          <a:effectLst/>
        </p:spPr>
        <p:txBody>
          <a:bodyPr wrap="square" rtlCol="0">
            <a:spAutoFit/>
          </a:bodyPr>
          <a:lstStyle/>
          <a:p>
            <a:r>
              <a:rPr lang="en-US" sz="2400">
                <a:latin typeface="Times"/>
              </a:rPr>
              <a:t>Theoretical linguistics</a:t>
            </a:r>
          </a:p>
          <a:p>
            <a:endParaRPr lang="en-US" sz="2400">
              <a:latin typeface="Times"/>
            </a:endParaRPr>
          </a:p>
          <a:p>
            <a:r>
              <a:rPr lang="en-US" sz="2400">
                <a:latin typeface="Times"/>
              </a:rPr>
              <a:t>  L A N G U A G E</a:t>
            </a:r>
          </a:p>
          <a:p>
            <a:endParaRPr lang="en-US" sz="2400">
              <a:latin typeface="Times"/>
            </a:endParaRPr>
          </a:p>
          <a:p>
            <a:r>
              <a:rPr lang="en-US" sz="2400">
                <a:latin typeface="Times"/>
              </a:rPr>
              <a:t>Psycholinguistics (neurolinguistics, etc...)</a:t>
            </a:r>
          </a:p>
          <a:p>
            <a:endParaRPr lang="en-US" sz="2400">
              <a:latin typeface="Times"/>
            </a:endParaRPr>
          </a:p>
          <a:p>
            <a:r>
              <a:rPr lang="en-US" sz="2400">
                <a:latin typeface="Times"/>
              </a:rPr>
              <a:t> C O G N I T I O N</a:t>
            </a:r>
          </a:p>
          <a:p>
            <a:endParaRPr lang="en-US" sz="2400">
              <a:latin typeface="Times"/>
            </a:endParaRPr>
          </a:p>
          <a:p>
            <a:r>
              <a:rPr lang="en-US" sz="2400">
                <a:latin typeface="Times"/>
              </a:rPr>
              <a:t>Computational</a:t>
            </a:r>
          </a:p>
          <a:p>
            <a:r>
              <a:rPr lang="en-US" sz="2400">
                <a:latin typeface="Times"/>
              </a:rPr>
              <a:t>psycholinguistics</a:t>
            </a:r>
          </a:p>
        </p:txBody>
      </p:sp>
      <p:sp>
        <p:nvSpPr>
          <p:cNvPr id="3" name="TextBox 2"/>
          <p:cNvSpPr txBox="1"/>
          <p:nvPr/>
        </p:nvSpPr>
        <p:spPr>
          <a:xfrm>
            <a:off x="5442327" y="4846371"/>
            <a:ext cx="2895600" cy="830997"/>
          </a:xfrm>
          <a:prstGeom prst="rect">
            <a:avLst/>
          </a:prstGeom>
          <a:noFill/>
          <a:effectLst/>
        </p:spPr>
        <p:txBody>
          <a:bodyPr wrap="square" rtlCol="0">
            <a:spAutoFit/>
          </a:bodyPr>
          <a:lstStyle/>
          <a:p>
            <a:r>
              <a:rPr lang="en-US" sz="2400">
                <a:latin typeface="Times"/>
              </a:rPr>
              <a:t>Natural language</a:t>
            </a:r>
          </a:p>
          <a:p>
            <a:r>
              <a:rPr lang="en-US" sz="2400">
                <a:latin typeface="Times"/>
              </a:rPr>
              <a:t>processing</a:t>
            </a:r>
          </a:p>
        </p:txBody>
      </p:sp>
      <p:sp>
        <p:nvSpPr>
          <p:cNvPr id="5" name="Oval 4"/>
          <p:cNvSpPr/>
          <p:nvPr/>
        </p:nvSpPr>
        <p:spPr>
          <a:xfrm>
            <a:off x="545455" y="871831"/>
            <a:ext cx="3429000" cy="1143000"/>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41271" y="2409109"/>
            <a:ext cx="3429000" cy="1670093"/>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91037" y="4533517"/>
            <a:ext cx="3429000" cy="1670093"/>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51409" y="4493501"/>
            <a:ext cx="3429000" cy="1670093"/>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56584" y="602902"/>
            <a:ext cx="3835925" cy="5926390"/>
          </a:xfrm>
          <a:prstGeom prst="round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5400000">
            <a:off x="1307354" y="3417046"/>
            <a:ext cx="6224492"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974455" y="5334000"/>
            <a:ext cx="876954" cy="1588"/>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276600" y="4079202"/>
            <a:ext cx="5257800" cy="2450090"/>
          </a:xfrm>
          <a:prstGeom prst="ellipse">
            <a:avLst/>
          </a:prstGeom>
          <a:noFill/>
          <a:ln w="2540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39000" y="3581400"/>
            <a:ext cx="1018353" cy="553998"/>
          </a:xfrm>
          <a:prstGeom prst="rect">
            <a:avLst/>
          </a:prstGeom>
          <a:noFill/>
        </p:spPr>
        <p:txBody>
          <a:bodyPr wrap="none" rtlCol="0">
            <a:spAutoFit/>
          </a:bodyPr>
          <a:lstStyle/>
          <a:p>
            <a:r>
              <a:rPr lang="en-US" sz="3000" b="1">
                <a:latin typeface="Arial"/>
              </a:rPr>
              <a:t>YOU</a:t>
            </a:r>
          </a:p>
        </p:txBody>
      </p:sp>
      <p:cxnSp>
        <p:nvCxnSpPr>
          <p:cNvPr id="18" name="Straight Arrow Connector 17"/>
          <p:cNvCxnSpPr/>
          <p:nvPr/>
        </p:nvCxnSpPr>
        <p:spPr>
          <a:xfrm rot="10800000" flipV="1">
            <a:off x="7073900" y="3937000"/>
            <a:ext cx="228600" cy="19300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reeform 4"/>
          <p:cNvSpPr/>
          <p:nvPr/>
        </p:nvSpPr>
        <p:spPr>
          <a:xfrm>
            <a:off x="2057400" y="3266304"/>
            <a:ext cx="4343400" cy="3048000"/>
          </a:xfrm>
          <a:custGeom>
            <a:avLst/>
            <a:gdLst>
              <a:gd name="connsiteX0" fmla="*/ 8312 w 2700712"/>
              <a:gd name="connsiteY0" fmla="*/ 513520 h 1961320"/>
              <a:gd name="connsiteX1" fmla="*/ 40062 w 2700712"/>
              <a:gd name="connsiteY1" fmla="*/ 704020 h 1961320"/>
              <a:gd name="connsiteX2" fmla="*/ 59112 w 2700712"/>
              <a:gd name="connsiteY2" fmla="*/ 786570 h 1961320"/>
              <a:gd name="connsiteX3" fmla="*/ 90862 w 2700712"/>
              <a:gd name="connsiteY3" fmla="*/ 894520 h 1961320"/>
              <a:gd name="connsiteX4" fmla="*/ 128962 w 2700712"/>
              <a:gd name="connsiteY4" fmla="*/ 1027870 h 1961320"/>
              <a:gd name="connsiteX5" fmla="*/ 148012 w 2700712"/>
              <a:gd name="connsiteY5" fmla="*/ 1065970 h 1961320"/>
              <a:gd name="connsiteX6" fmla="*/ 179762 w 2700712"/>
              <a:gd name="connsiteY6" fmla="*/ 1142170 h 1961320"/>
              <a:gd name="connsiteX7" fmla="*/ 205162 w 2700712"/>
              <a:gd name="connsiteY7" fmla="*/ 1199320 h 1961320"/>
              <a:gd name="connsiteX8" fmla="*/ 268662 w 2700712"/>
              <a:gd name="connsiteY8" fmla="*/ 1332670 h 1961320"/>
              <a:gd name="connsiteX9" fmla="*/ 281362 w 2700712"/>
              <a:gd name="connsiteY9" fmla="*/ 1358070 h 1961320"/>
              <a:gd name="connsiteX10" fmla="*/ 370262 w 2700712"/>
              <a:gd name="connsiteY10" fmla="*/ 1415220 h 1961320"/>
              <a:gd name="connsiteX11" fmla="*/ 433762 w 2700712"/>
              <a:gd name="connsiteY11" fmla="*/ 1453320 h 1961320"/>
              <a:gd name="connsiteX12" fmla="*/ 478212 w 2700712"/>
              <a:gd name="connsiteY12" fmla="*/ 1485070 h 1961320"/>
              <a:gd name="connsiteX13" fmla="*/ 490912 w 2700712"/>
              <a:gd name="connsiteY13" fmla="*/ 1510470 h 1961320"/>
              <a:gd name="connsiteX14" fmla="*/ 497262 w 2700712"/>
              <a:gd name="connsiteY14" fmla="*/ 1561270 h 1961320"/>
              <a:gd name="connsiteX15" fmla="*/ 522662 w 2700712"/>
              <a:gd name="connsiteY15" fmla="*/ 1618420 h 1961320"/>
              <a:gd name="connsiteX16" fmla="*/ 541712 w 2700712"/>
              <a:gd name="connsiteY16" fmla="*/ 1637470 h 1961320"/>
              <a:gd name="connsiteX17" fmla="*/ 579812 w 2700712"/>
              <a:gd name="connsiteY17" fmla="*/ 1662870 h 1961320"/>
              <a:gd name="connsiteX18" fmla="*/ 611562 w 2700712"/>
              <a:gd name="connsiteY18" fmla="*/ 1669220 h 1961320"/>
              <a:gd name="connsiteX19" fmla="*/ 763962 w 2700712"/>
              <a:gd name="connsiteY19" fmla="*/ 1662870 h 1961320"/>
              <a:gd name="connsiteX20" fmla="*/ 814762 w 2700712"/>
              <a:gd name="connsiteY20" fmla="*/ 1650170 h 1961320"/>
              <a:gd name="connsiteX21" fmla="*/ 916362 w 2700712"/>
              <a:gd name="connsiteY21" fmla="*/ 1675570 h 1961320"/>
              <a:gd name="connsiteX22" fmla="*/ 935412 w 2700712"/>
              <a:gd name="connsiteY22" fmla="*/ 1688270 h 1961320"/>
              <a:gd name="connsiteX23" fmla="*/ 979862 w 2700712"/>
              <a:gd name="connsiteY23" fmla="*/ 1694620 h 1961320"/>
              <a:gd name="connsiteX24" fmla="*/ 1119562 w 2700712"/>
              <a:gd name="connsiteY24" fmla="*/ 1745420 h 1961320"/>
              <a:gd name="connsiteX25" fmla="*/ 1316412 w 2700712"/>
              <a:gd name="connsiteY25" fmla="*/ 1808920 h 1961320"/>
              <a:gd name="connsiteX26" fmla="*/ 1487862 w 2700712"/>
              <a:gd name="connsiteY26" fmla="*/ 1866070 h 1961320"/>
              <a:gd name="connsiteX27" fmla="*/ 1652962 w 2700712"/>
              <a:gd name="connsiteY27" fmla="*/ 1904170 h 1961320"/>
              <a:gd name="connsiteX28" fmla="*/ 1741862 w 2700712"/>
              <a:gd name="connsiteY28" fmla="*/ 1916870 h 1961320"/>
              <a:gd name="connsiteX29" fmla="*/ 1773612 w 2700712"/>
              <a:gd name="connsiteY29" fmla="*/ 1923220 h 1961320"/>
              <a:gd name="connsiteX30" fmla="*/ 1849812 w 2700712"/>
              <a:gd name="connsiteY30" fmla="*/ 1948620 h 1961320"/>
              <a:gd name="connsiteX31" fmla="*/ 1894262 w 2700712"/>
              <a:gd name="connsiteY31" fmla="*/ 1961320 h 1961320"/>
              <a:gd name="connsiteX32" fmla="*/ 1983162 w 2700712"/>
              <a:gd name="connsiteY32" fmla="*/ 1948620 h 1961320"/>
              <a:gd name="connsiteX33" fmla="*/ 2040312 w 2700712"/>
              <a:gd name="connsiteY33" fmla="*/ 1916870 h 1961320"/>
              <a:gd name="connsiteX34" fmla="*/ 2084762 w 2700712"/>
              <a:gd name="connsiteY34" fmla="*/ 1872420 h 1961320"/>
              <a:gd name="connsiteX35" fmla="*/ 2122862 w 2700712"/>
              <a:gd name="connsiteY35" fmla="*/ 1840670 h 1961320"/>
              <a:gd name="connsiteX36" fmla="*/ 2167312 w 2700712"/>
              <a:gd name="connsiteY36" fmla="*/ 1808920 h 1961320"/>
              <a:gd name="connsiteX37" fmla="*/ 2243512 w 2700712"/>
              <a:gd name="connsiteY37" fmla="*/ 1726370 h 1961320"/>
              <a:gd name="connsiteX38" fmla="*/ 2287962 w 2700712"/>
              <a:gd name="connsiteY38" fmla="*/ 1656520 h 1961320"/>
              <a:gd name="connsiteX39" fmla="*/ 2370512 w 2700712"/>
              <a:gd name="connsiteY39" fmla="*/ 1580320 h 1961320"/>
              <a:gd name="connsiteX40" fmla="*/ 2414962 w 2700712"/>
              <a:gd name="connsiteY40" fmla="*/ 1548570 h 1961320"/>
              <a:gd name="connsiteX41" fmla="*/ 2478462 w 2700712"/>
              <a:gd name="connsiteY41" fmla="*/ 1485070 h 1961320"/>
              <a:gd name="connsiteX42" fmla="*/ 2516562 w 2700712"/>
              <a:gd name="connsiteY42" fmla="*/ 1459670 h 1961320"/>
              <a:gd name="connsiteX43" fmla="*/ 2541962 w 2700712"/>
              <a:gd name="connsiteY43" fmla="*/ 1440620 h 1961320"/>
              <a:gd name="connsiteX44" fmla="*/ 2580062 w 2700712"/>
              <a:gd name="connsiteY44" fmla="*/ 1427920 h 1961320"/>
              <a:gd name="connsiteX45" fmla="*/ 2611812 w 2700712"/>
              <a:gd name="connsiteY45" fmla="*/ 1402520 h 1961320"/>
              <a:gd name="connsiteX46" fmla="*/ 2656262 w 2700712"/>
              <a:gd name="connsiteY46" fmla="*/ 1358070 h 1961320"/>
              <a:gd name="connsiteX47" fmla="*/ 2668962 w 2700712"/>
              <a:gd name="connsiteY47" fmla="*/ 1326320 h 1961320"/>
              <a:gd name="connsiteX48" fmla="*/ 2675312 w 2700712"/>
              <a:gd name="connsiteY48" fmla="*/ 1288220 h 1961320"/>
              <a:gd name="connsiteX49" fmla="*/ 2681662 w 2700712"/>
              <a:gd name="connsiteY49" fmla="*/ 1269170 h 1961320"/>
              <a:gd name="connsiteX50" fmla="*/ 2694362 w 2700712"/>
              <a:gd name="connsiteY50" fmla="*/ 1224720 h 1961320"/>
              <a:gd name="connsiteX51" fmla="*/ 2700712 w 2700712"/>
              <a:gd name="connsiteY51" fmla="*/ 1180270 h 1961320"/>
              <a:gd name="connsiteX52" fmla="*/ 2694362 w 2700712"/>
              <a:gd name="connsiteY52" fmla="*/ 1021520 h 1961320"/>
              <a:gd name="connsiteX53" fmla="*/ 2688012 w 2700712"/>
              <a:gd name="connsiteY53" fmla="*/ 996120 h 1961320"/>
              <a:gd name="connsiteX54" fmla="*/ 2656262 w 2700712"/>
              <a:gd name="connsiteY54" fmla="*/ 958020 h 1961320"/>
              <a:gd name="connsiteX55" fmla="*/ 2637212 w 2700712"/>
              <a:gd name="connsiteY55" fmla="*/ 932620 h 1961320"/>
              <a:gd name="connsiteX56" fmla="*/ 2605462 w 2700712"/>
              <a:gd name="connsiteY56" fmla="*/ 913570 h 1961320"/>
              <a:gd name="connsiteX57" fmla="*/ 2554662 w 2700712"/>
              <a:gd name="connsiteY57" fmla="*/ 869120 h 1961320"/>
              <a:gd name="connsiteX58" fmla="*/ 2516562 w 2700712"/>
              <a:gd name="connsiteY58" fmla="*/ 856420 h 1961320"/>
              <a:gd name="connsiteX59" fmla="*/ 2465762 w 2700712"/>
              <a:gd name="connsiteY59" fmla="*/ 837370 h 1961320"/>
              <a:gd name="connsiteX60" fmla="*/ 2383212 w 2700712"/>
              <a:gd name="connsiteY60" fmla="*/ 824670 h 1961320"/>
              <a:gd name="connsiteX61" fmla="*/ 2357812 w 2700712"/>
              <a:gd name="connsiteY61" fmla="*/ 818320 h 1961320"/>
              <a:gd name="connsiteX62" fmla="*/ 2268912 w 2700712"/>
              <a:gd name="connsiteY62" fmla="*/ 811970 h 1961320"/>
              <a:gd name="connsiteX63" fmla="*/ 2230812 w 2700712"/>
              <a:gd name="connsiteY63" fmla="*/ 792920 h 1961320"/>
              <a:gd name="connsiteX64" fmla="*/ 2224462 w 2700712"/>
              <a:gd name="connsiteY64" fmla="*/ 691320 h 1961320"/>
              <a:gd name="connsiteX65" fmla="*/ 2211762 w 2700712"/>
              <a:gd name="connsiteY65" fmla="*/ 640520 h 1961320"/>
              <a:gd name="connsiteX66" fmla="*/ 2205412 w 2700712"/>
              <a:gd name="connsiteY66" fmla="*/ 608770 h 1961320"/>
              <a:gd name="connsiteX67" fmla="*/ 2122862 w 2700712"/>
              <a:gd name="connsiteY67" fmla="*/ 424620 h 1961320"/>
              <a:gd name="connsiteX68" fmla="*/ 2002212 w 2700712"/>
              <a:gd name="connsiteY68" fmla="*/ 291270 h 1961320"/>
              <a:gd name="connsiteX69" fmla="*/ 1945062 w 2700712"/>
              <a:gd name="connsiteY69" fmla="*/ 227770 h 1961320"/>
              <a:gd name="connsiteX70" fmla="*/ 1913312 w 2700712"/>
              <a:gd name="connsiteY70" fmla="*/ 202370 h 1961320"/>
              <a:gd name="connsiteX71" fmla="*/ 1824412 w 2700712"/>
              <a:gd name="connsiteY71" fmla="*/ 138870 h 1961320"/>
              <a:gd name="connsiteX72" fmla="*/ 1786312 w 2700712"/>
              <a:gd name="connsiteY72" fmla="*/ 113470 h 1961320"/>
              <a:gd name="connsiteX73" fmla="*/ 1760912 w 2700712"/>
              <a:gd name="connsiteY73" fmla="*/ 88070 h 1961320"/>
              <a:gd name="connsiteX74" fmla="*/ 1722812 w 2700712"/>
              <a:gd name="connsiteY74" fmla="*/ 69020 h 1961320"/>
              <a:gd name="connsiteX75" fmla="*/ 1659312 w 2700712"/>
              <a:gd name="connsiteY75" fmla="*/ 30920 h 1961320"/>
              <a:gd name="connsiteX76" fmla="*/ 1614862 w 2700712"/>
              <a:gd name="connsiteY76" fmla="*/ 18220 h 1961320"/>
              <a:gd name="connsiteX77" fmla="*/ 1570412 w 2700712"/>
              <a:gd name="connsiteY77" fmla="*/ 5520 h 1961320"/>
              <a:gd name="connsiteX78" fmla="*/ 1418012 w 2700712"/>
              <a:gd name="connsiteY78" fmla="*/ 11870 h 1961320"/>
              <a:gd name="connsiteX79" fmla="*/ 1329112 w 2700712"/>
              <a:gd name="connsiteY79" fmla="*/ 24570 h 1961320"/>
              <a:gd name="connsiteX80" fmla="*/ 1170362 w 2700712"/>
              <a:gd name="connsiteY80" fmla="*/ 37270 h 1961320"/>
              <a:gd name="connsiteX81" fmla="*/ 1113212 w 2700712"/>
              <a:gd name="connsiteY81" fmla="*/ 43620 h 1961320"/>
              <a:gd name="connsiteX82" fmla="*/ 986212 w 2700712"/>
              <a:gd name="connsiteY82" fmla="*/ 49970 h 1961320"/>
              <a:gd name="connsiteX83" fmla="*/ 744912 w 2700712"/>
              <a:gd name="connsiteY83" fmla="*/ 62670 h 1961320"/>
              <a:gd name="connsiteX84" fmla="*/ 681412 w 2700712"/>
              <a:gd name="connsiteY84" fmla="*/ 69020 h 1961320"/>
              <a:gd name="connsiteX85" fmla="*/ 643312 w 2700712"/>
              <a:gd name="connsiteY85" fmla="*/ 75370 h 1961320"/>
              <a:gd name="connsiteX86" fmla="*/ 529012 w 2700712"/>
              <a:gd name="connsiteY86" fmla="*/ 88070 h 1961320"/>
              <a:gd name="connsiteX87" fmla="*/ 497262 w 2700712"/>
              <a:gd name="connsiteY87" fmla="*/ 94420 h 1961320"/>
              <a:gd name="connsiteX88" fmla="*/ 351212 w 2700712"/>
              <a:gd name="connsiteY88" fmla="*/ 113470 h 1961320"/>
              <a:gd name="connsiteX89" fmla="*/ 287712 w 2700712"/>
              <a:gd name="connsiteY89" fmla="*/ 132520 h 1961320"/>
              <a:gd name="connsiteX90" fmla="*/ 243262 w 2700712"/>
              <a:gd name="connsiteY90" fmla="*/ 145220 h 1961320"/>
              <a:gd name="connsiteX91" fmla="*/ 192462 w 2700712"/>
              <a:gd name="connsiteY91" fmla="*/ 196020 h 1961320"/>
              <a:gd name="connsiteX92" fmla="*/ 160712 w 2700712"/>
              <a:gd name="connsiteY92" fmla="*/ 240470 h 1961320"/>
              <a:gd name="connsiteX93" fmla="*/ 141662 w 2700712"/>
              <a:gd name="connsiteY93" fmla="*/ 284920 h 1961320"/>
              <a:gd name="connsiteX94" fmla="*/ 122612 w 2700712"/>
              <a:gd name="connsiteY94" fmla="*/ 310320 h 1961320"/>
              <a:gd name="connsiteX95" fmla="*/ 109912 w 2700712"/>
              <a:gd name="connsiteY95" fmla="*/ 329370 h 1961320"/>
              <a:gd name="connsiteX96" fmla="*/ 90862 w 2700712"/>
              <a:gd name="connsiteY96" fmla="*/ 348420 h 1961320"/>
              <a:gd name="connsiteX97" fmla="*/ 59112 w 2700712"/>
              <a:gd name="connsiteY97" fmla="*/ 386520 h 1961320"/>
              <a:gd name="connsiteX98" fmla="*/ 46412 w 2700712"/>
              <a:gd name="connsiteY98" fmla="*/ 430970 h 1961320"/>
              <a:gd name="connsiteX99" fmla="*/ 40062 w 2700712"/>
              <a:gd name="connsiteY99" fmla="*/ 450020 h 1961320"/>
              <a:gd name="connsiteX100" fmla="*/ 33712 w 2700712"/>
              <a:gd name="connsiteY100" fmla="*/ 481770 h 1961320"/>
              <a:gd name="connsiteX101" fmla="*/ 21012 w 2700712"/>
              <a:gd name="connsiteY101" fmla="*/ 507170 h 1961320"/>
              <a:gd name="connsiteX102" fmla="*/ 14662 w 2700712"/>
              <a:gd name="connsiteY102" fmla="*/ 526220 h 1961320"/>
              <a:gd name="connsiteX103" fmla="*/ 8312 w 2700712"/>
              <a:gd name="connsiteY103" fmla="*/ 513520 h 196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2700712" h="1961320">
                <a:moveTo>
                  <a:pt x="8312" y="513520"/>
                </a:moveTo>
                <a:cubicBezTo>
                  <a:pt x="12545" y="543153"/>
                  <a:pt x="0" y="530416"/>
                  <a:pt x="40062" y="704020"/>
                </a:cubicBezTo>
                <a:cubicBezTo>
                  <a:pt x="46412" y="731537"/>
                  <a:pt x="51144" y="759478"/>
                  <a:pt x="59112" y="786570"/>
                </a:cubicBezTo>
                <a:cubicBezTo>
                  <a:pt x="69695" y="822553"/>
                  <a:pt x="80888" y="858363"/>
                  <a:pt x="90862" y="894520"/>
                </a:cubicBezTo>
                <a:cubicBezTo>
                  <a:pt x="106919" y="952725"/>
                  <a:pt x="107664" y="974624"/>
                  <a:pt x="128962" y="1027870"/>
                </a:cubicBezTo>
                <a:cubicBezTo>
                  <a:pt x="134235" y="1041053"/>
                  <a:pt x="142245" y="1052995"/>
                  <a:pt x="148012" y="1065970"/>
                </a:cubicBezTo>
                <a:cubicBezTo>
                  <a:pt x="159188" y="1091115"/>
                  <a:pt x="168923" y="1116878"/>
                  <a:pt x="179762" y="1142170"/>
                </a:cubicBezTo>
                <a:cubicBezTo>
                  <a:pt x="187974" y="1161331"/>
                  <a:pt x="196950" y="1180159"/>
                  <a:pt x="205162" y="1199320"/>
                </a:cubicBezTo>
                <a:cubicBezTo>
                  <a:pt x="257748" y="1322020"/>
                  <a:pt x="213685" y="1230571"/>
                  <a:pt x="268662" y="1332670"/>
                </a:cubicBezTo>
                <a:cubicBezTo>
                  <a:pt x="273150" y="1341005"/>
                  <a:pt x="275682" y="1350497"/>
                  <a:pt x="281362" y="1358070"/>
                </a:cubicBezTo>
                <a:cubicBezTo>
                  <a:pt x="309464" y="1395540"/>
                  <a:pt x="323785" y="1387334"/>
                  <a:pt x="370262" y="1415220"/>
                </a:cubicBezTo>
                <a:cubicBezTo>
                  <a:pt x="391429" y="1427920"/>
                  <a:pt x="414015" y="1438509"/>
                  <a:pt x="433762" y="1453320"/>
                </a:cubicBezTo>
                <a:cubicBezTo>
                  <a:pt x="465267" y="1476949"/>
                  <a:pt x="450356" y="1466499"/>
                  <a:pt x="478212" y="1485070"/>
                </a:cubicBezTo>
                <a:cubicBezTo>
                  <a:pt x="482445" y="1493537"/>
                  <a:pt x="488616" y="1501287"/>
                  <a:pt x="490912" y="1510470"/>
                </a:cubicBezTo>
                <a:cubicBezTo>
                  <a:pt x="495051" y="1527026"/>
                  <a:pt x="493686" y="1544584"/>
                  <a:pt x="497262" y="1561270"/>
                </a:cubicBezTo>
                <a:cubicBezTo>
                  <a:pt x="502054" y="1583634"/>
                  <a:pt x="508420" y="1601330"/>
                  <a:pt x="522662" y="1618420"/>
                </a:cubicBezTo>
                <a:cubicBezTo>
                  <a:pt x="528411" y="1625319"/>
                  <a:pt x="534623" y="1631957"/>
                  <a:pt x="541712" y="1637470"/>
                </a:cubicBezTo>
                <a:cubicBezTo>
                  <a:pt x="553760" y="1646841"/>
                  <a:pt x="564845" y="1659877"/>
                  <a:pt x="579812" y="1662870"/>
                </a:cubicBezTo>
                <a:lnTo>
                  <a:pt x="611562" y="1669220"/>
                </a:lnTo>
                <a:cubicBezTo>
                  <a:pt x="662362" y="1667103"/>
                  <a:pt x="713340" y="1667616"/>
                  <a:pt x="763962" y="1662870"/>
                </a:cubicBezTo>
                <a:cubicBezTo>
                  <a:pt x="781340" y="1661241"/>
                  <a:pt x="814762" y="1650170"/>
                  <a:pt x="814762" y="1650170"/>
                </a:cubicBezTo>
                <a:cubicBezTo>
                  <a:pt x="848629" y="1658637"/>
                  <a:pt x="883073" y="1665058"/>
                  <a:pt x="916362" y="1675570"/>
                </a:cubicBezTo>
                <a:cubicBezTo>
                  <a:pt x="923640" y="1677868"/>
                  <a:pt x="928102" y="1686077"/>
                  <a:pt x="935412" y="1688270"/>
                </a:cubicBezTo>
                <a:cubicBezTo>
                  <a:pt x="949748" y="1692571"/>
                  <a:pt x="965045" y="1692503"/>
                  <a:pt x="979862" y="1694620"/>
                </a:cubicBezTo>
                <a:cubicBezTo>
                  <a:pt x="1177466" y="1753901"/>
                  <a:pt x="888798" y="1664921"/>
                  <a:pt x="1119562" y="1745420"/>
                </a:cubicBezTo>
                <a:cubicBezTo>
                  <a:pt x="1184661" y="1768129"/>
                  <a:pt x="1251004" y="1787117"/>
                  <a:pt x="1316412" y="1808920"/>
                </a:cubicBezTo>
                <a:cubicBezTo>
                  <a:pt x="1406984" y="1839111"/>
                  <a:pt x="1398514" y="1841702"/>
                  <a:pt x="1487862" y="1866070"/>
                </a:cubicBezTo>
                <a:cubicBezTo>
                  <a:pt x="1552524" y="1883705"/>
                  <a:pt x="1593898" y="1895732"/>
                  <a:pt x="1652962" y="1904170"/>
                </a:cubicBezTo>
                <a:cubicBezTo>
                  <a:pt x="1717362" y="1913370"/>
                  <a:pt x="1686307" y="1906769"/>
                  <a:pt x="1741862" y="1916870"/>
                </a:cubicBezTo>
                <a:cubicBezTo>
                  <a:pt x="1752481" y="1918801"/>
                  <a:pt x="1763258" y="1920175"/>
                  <a:pt x="1773612" y="1923220"/>
                </a:cubicBezTo>
                <a:cubicBezTo>
                  <a:pt x="1799298" y="1930775"/>
                  <a:pt x="1823837" y="1942126"/>
                  <a:pt x="1849812" y="1948620"/>
                </a:cubicBezTo>
                <a:cubicBezTo>
                  <a:pt x="1881706" y="1956593"/>
                  <a:pt x="1866933" y="1952210"/>
                  <a:pt x="1894262" y="1961320"/>
                </a:cubicBezTo>
                <a:cubicBezTo>
                  <a:pt x="1908281" y="1959762"/>
                  <a:pt x="1962944" y="1955359"/>
                  <a:pt x="1983162" y="1948620"/>
                </a:cubicBezTo>
                <a:cubicBezTo>
                  <a:pt x="1993186" y="1945279"/>
                  <a:pt x="2034887" y="1921391"/>
                  <a:pt x="2040312" y="1916870"/>
                </a:cubicBezTo>
                <a:cubicBezTo>
                  <a:pt x="2056409" y="1903456"/>
                  <a:pt x="2068665" y="1885834"/>
                  <a:pt x="2084762" y="1872420"/>
                </a:cubicBezTo>
                <a:cubicBezTo>
                  <a:pt x="2097462" y="1861837"/>
                  <a:pt x="2109759" y="1850750"/>
                  <a:pt x="2122862" y="1840670"/>
                </a:cubicBezTo>
                <a:cubicBezTo>
                  <a:pt x="2137294" y="1829568"/>
                  <a:pt x="2153324" y="1820577"/>
                  <a:pt x="2167312" y="1808920"/>
                </a:cubicBezTo>
                <a:cubicBezTo>
                  <a:pt x="2185787" y="1793524"/>
                  <a:pt x="2233082" y="1739929"/>
                  <a:pt x="2243512" y="1726370"/>
                </a:cubicBezTo>
                <a:cubicBezTo>
                  <a:pt x="2279212" y="1679960"/>
                  <a:pt x="2244837" y="1706833"/>
                  <a:pt x="2287962" y="1656520"/>
                </a:cubicBezTo>
                <a:cubicBezTo>
                  <a:pt x="2313495" y="1626731"/>
                  <a:pt x="2339786" y="1603364"/>
                  <a:pt x="2370512" y="1580320"/>
                </a:cubicBezTo>
                <a:cubicBezTo>
                  <a:pt x="2385079" y="1569395"/>
                  <a:pt x="2401309" y="1560617"/>
                  <a:pt x="2414962" y="1548570"/>
                </a:cubicBezTo>
                <a:cubicBezTo>
                  <a:pt x="2437408" y="1528765"/>
                  <a:pt x="2455934" y="1504782"/>
                  <a:pt x="2478462" y="1485070"/>
                </a:cubicBezTo>
                <a:cubicBezTo>
                  <a:pt x="2489949" y="1475019"/>
                  <a:pt x="2504351" y="1468828"/>
                  <a:pt x="2516562" y="1459670"/>
                </a:cubicBezTo>
                <a:cubicBezTo>
                  <a:pt x="2525029" y="1453320"/>
                  <a:pt x="2532496" y="1445353"/>
                  <a:pt x="2541962" y="1440620"/>
                </a:cubicBezTo>
                <a:cubicBezTo>
                  <a:pt x="2553936" y="1434633"/>
                  <a:pt x="2567362" y="1432153"/>
                  <a:pt x="2580062" y="1427920"/>
                </a:cubicBezTo>
                <a:cubicBezTo>
                  <a:pt x="2590645" y="1419453"/>
                  <a:pt x="2600969" y="1410652"/>
                  <a:pt x="2611812" y="1402520"/>
                </a:cubicBezTo>
                <a:cubicBezTo>
                  <a:pt x="2637175" y="1383498"/>
                  <a:pt x="2634911" y="1393655"/>
                  <a:pt x="2656262" y="1358070"/>
                </a:cubicBezTo>
                <a:cubicBezTo>
                  <a:pt x="2662127" y="1348296"/>
                  <a:pt x="2664729" y="1336903"/>
                  <a:pt x="2668962" y="1326320"/>
                </a:cubicBezTo>
                <a:cubicBezTo>
                  <a:pt x="2671079" y="1313620"/>
                  <a:pt x="2672519" y="1300789"/>
                  <a:pt x="2675312" y="1288220"/>
                </a:cubicBezTo>
                <a:cubicBezTo>
                  <a:pt x="2676764" y="1281686"/>
                  <a:pt x="2679739" y="1275581"/>
                  <a:pt x="2681662" y="1269170"/>
                </a:cubicBezTo>
                <a:cubicBezTo>
                  <a:pt x="2686090" y="1254410"/>
                  <a:pt x="2691133" y="1239788"/>
                  <a:pt x="2694362" y="1224720"/>
                </a:cubicBezTo>
                <a:cubicBezTo>
                  <a:pt x="2697498" y="1210085"/>
                  <a:pt x="2698595" y="1195087"/>
                  <a:pt x="2700712" y="1180270"/>
                </a:cubicBezTo>
                <a:cubicBezTo>
                  <a:pt x="2698595" y="1127353"/>
                  <a:pt x="2698006" y="1074353"/>
                  <a:pt x="2694362" y="1021520"/>
                </a:cubicBezTo>
                <a:cubicBezTo>
                  <a:pt x="2693762" y="1012813"/>
                  <a:pt x="2691450" y="1004142"/>
                  <a:pt x="2688012" y="996120"/>
                </a:cubicBezTo>
                <a:cubicBezTo>
                  <a:pt x="2679992" y="977407"/>
                  <a:pt x="2669340" y="973277"/>
                  <a:pt x="2656262" y="958020"/>
                </a:cubicBezTo>
                <a:cubicBezTo>
                  <a:pt x="2649374" y="949985"/>
                  <a:pt x="2645177" y="939589"/>
                  <a:pt x="2637212" y="932620"/>
                </a:cubicBezTo>
                <a:cubicBezTo>
                  <a:pt x="2627924" y="924493"/>
                  <a:pt x="2615204" y="921147"/>
                  <a:pt x="2605462" y="913570"/>
                </a:cubicBezTo>
                <a:cubicBezTo>
                  <a:pt x="2581888" y="895235"/>
                  <a:pt x="2581412" y="882495"/>
                  <a:pt x="2554662" y="869120"/>
                </a:cubicBezTo>
                <a:cubicBezTo>
                  <a:pt x="2542688" y="863133"/>
                  <a:pt x="2529169" y="860923"/>
                  <a:pt x="2516562" y="856420"/>
                </a:cubicBezTo>
                <a:cubicBezTo>
                  <a:pt x="2499531" y="850337"/>
                  <a:pt x="2483151" y="842338"/>
                  <a:pt x="2465762" y="837370"/>
                </a:cubicBezTo>
                <a:cubicBezTo>
                  <a:pt x="2455021" y="834301"/>
                  <a:pt x="2391442" y="826166"/>
                  <a:pt x="2383212" y="824670"/>
                </a:cubicBezTo>
                <a:cubicBezTo>
                  <a:pt x="2374626" y="823109"/>
                  <a:pt x="2366486" y="819284"/>
                  <a:pt x="2357812" y="818320"/>
                </a:cubicBezTo>
                <a:cubicBezTo>
                  <a:pt x="2328285" y="815039"/>
                  <a:pt x="2298545" y="814087"/>
                  <a:pt x="2268912" y="811970"/>
                </a:cubicBezTo>
                <a:cubicBezTo>
                  <a:pt x="2256212" y="805620"/>
                  <a:pt x="2235721" y="806244"/>
                  <a:pt x="2230812" y="792920"/>
                </a:cubicBezTo>
                <a:cubicBezTo>
                  <a:pt x="2219081" y="761079"/>
                  <a:pt x="2228671" y="724991"/>
                  <a:pt x="2224462" y="691320"/>
                </a:cubicBezTo>
                <a:cubicBezTo>
                  <a:pt x="2222297" y="674000"/>
                  <a:pt x="2215687" y="657527"/>
                  <a:pt x="2211762" y="640520"/>
                </a:cubicBezTo>
                <a:cubicBezTo>
                  <a:pt x="2209335" y="630003"/>
                  <a:pt x="2208377" y="619148"/>
                  <a:pt x="2205412" y="608770"/>
                </a:cubicBezTo>
                <a:cubicBezTo>
                  <a:pt x="2186110" y="541213"/>
                  <a:pt x="2160659" y="488278"/>
                  <a:pt x="2122862" y="424620"/>
                </a:cubicBezTo>
                <a:cubicBezTo>
                  <a:pt x="2072503" y="339804"/>
                  <a:pt x="2067896" y="356954"/>
                  <a:pt x="2002212" y="291270"/>
                </a:cubicBezTo>
                <a:cubicBezTo>
                  <a:pt x="1982076" y="271134"/>
                  <a:pt x="1965198" y="247906"/>
                  <a:pt x="1945062" y="227770"/>
                </a:cubicBezTo>
                <a:cubicBezTo>
                  <a:pt x="1935478" y="218186"/>
                  <a:pt x="1924223" y="210410"/>
                  <a:pt x="1913312" y="202370"/>
                </a:cubicBezTo>
                <a:cubicBezTo>
                  <a:pt x="1883995" y="180768"/>
                  <a:pt x="1854246" y="159753"/>
                  <a:pt x="1824412" y="138870"/>
                </a:cubicBezTo>
                <a:cubicBezTo>
                  <a:pt x="1811908" y="130117"/>
                  <a:pt x="1797105" y="124263"/>
                  <a:pt x="1786312" y="113470"/>
                </a:cubicBezTo>
                <a:cubicBezTo>
                  <a:pt x="1777845" y="105003"/>
                  <a:pt x="1770721" y="94936"/>
                  <a:pt x="1760912" y="88070"/>
                </a:cubicBezTo>
                <a:cubicBezTo>
                  <a:pt x="1749280" y="79927"/>
                  <a:pt x="1735077" y="76174"/>
                  <a:pt x="1722812" y="69020"/>
                </a:cubicBezTo>
                <a:cubicBezTo>
                  <a:pt x="1681142" y="44713"/>
                  <a:pt x="1695693" y="46512"/>
                  <a:pt x="1659312" y="30920"/>
                </a:cubicBezTo>
                <a:cubicBezTo>
                  <a:pt x="1644087" y="24395"/>
                  <a:pt x="1630974" y="22823"/>
                  <a:pt x="1614862" y="18220"/>
                </a:cubicBezTo>
                <a:cubicBezTo>
                  <a:pt x="1551093" y="0"/>
                  <a:pt x="1649817" y="25371"/>
                  <a:pt x="1570412" y="5520"/>
                </a:cubicBezTo>
                <a:cubicBezTo>
                  <a:pt x="1519612" y="7637"/>
                  <a:pt x="1468698" y="7868"/>
                  <a:pt x="1418012" y="11870"/>
                </a:cubicBezTo>
                <a:cubicBezTo>
                  <a:pt x="1388171" y="14226"/>
                  <a:pt x="1358815" y="20857"/>
                  <a:pt x="1329112" y="24570"/>
                </a:cubicBezTo>
                <a:cubicBezTo>
                  <a:pt x="1259901" y="33221"/>
                  <a:pt x="1248017" y="30799"/>
                  <a:pt x="1170362" y="37270"/>
                </a:cubicBezTo>
                <a:cubicBezTo>
                  <a:pt x="1151261" y="38862"/>
                  <a:pt x="1132334" y="42301"/>
                  <a:pt x="1113212" y="43620"/>
                </a:cubicBezTo>
                <a:cubicBezTo>
                  <a:pt x="1070926" y="46536"/>
                  <a:pt x="1028533" y="47619"/>
                  <a:pt x="986212" y="49970"/>
                </a:cubicBezTo>
                <a:cubicBezTo>
                  <a:pt x="736253" y="63857"/>
                  <a:pt x="1058405" y="48420"/>
                  <a:pt x="744912" y="62670"/>
                </a:cubicBezTo>
                <a:cubicBezTo>
                  <a:pt x="723745" y="64787"/>
                  <a:pt x="702520" y="66382"/>
                  <a:pt x="681412" y="69020"/>
                </a:cubicBezTo>
                <a:cubicBezTo>
                  <a:pt x="668636" y="70617"/>
                  <a:pt x="656088" y="73773"/>
                  <a:pt x="643312" y="75370"/>
                </a:cubicBezTo>
                <a:cubicBezTo>
                  <a:pt x="582718" y="82944"/>
                  <a:pt x="584967" y="79462"/>
                  <a:pt x="529012" y="88070"/>
                </a:cubicBezTo>
                <a:cubicBezTo>
                  <a:pt x="518345" y="89711"/>
                  <a:pt x="507946" y="92894"/>
                  <a:pt x="497262" y="94420"/>
                </a:cubicBezTo>
                <a:cubicBezTo>
                  <a:pt x="453686" y="100645"/>
                  <a:pt x="391424" y="103417"/>
                  <a:pt x="351212" y="113470"/>
                </a:cubicBezTo>
                <a:cubicBezTo>
                  <a:pt x="272511" y="133145"/>
                  <a:pt x="395931" y="101600"/>
                  <a:pt x="287712" y="132520"/>
                </a:cubicBezTo>
                <a:lnTo>
                  <a:pt x="243262" y="145220"/>
                </a:lnTo>
                <a:cubicBezTo>
                  <a:pt x="226329" y="162153"/>
                  <a:pt x="205746" y="176095"/>
                  <a:pt x="192462" y="196020"/>
                </a:cubicBezTo>
                <a:cubicBezTo>
                  <a:pt x="173891" y="223876"/>
                  <a:pt x="184341" y="208965"/>
                  <a:pt x="160712" y="240470"/>
                </a:cubicBezTo>
                <a:cubicBezTo>
                  <a:pt x="154539" y="258989"/>
                  <a:pt x="152872" y="266985"/>
                  <a:pt x="141662" y="284920"/>
                </a:cubicBezTo>
                <a:cubicBezTo>
                  <a:pt x="136053" y="293895"/>
                  <a:pt x="128763" y="301708"/>
                  <a:pt x="122612" y="310320"/>
                </a:cubicBezTo>
                <a:cubicBezTo>
                  <a:pt x="118176" y="316530"/>
                  <a:pt x="114798" y="323507"/>
                  <a:pt x="109912" y="329370"/>
                </a:cubicBezTo>
                <a:cubicBezTo>
                  <a:pt x="104163" y="336269"/>
                  <a:pt x="96611" y="341521"/>
                  <a:pt x="90862" y="348420"/>
                </a:cubicBezTo>
                <a:cubicBezTo>
                  <a:pt x="46659" y="401464"/>
                  <a:pt x="114767" y="330865"/>
                  <a:pt x="59112" y="386520"/>
                </a:cubicBezTo>
                <a:cubicBezTo>
                  <a:pt x="43887" y="432195"/>
                  <a:pt x="62359" y="375156"/>
                  <a:pt x="46412" y="430970"/>
                </a:cubicBezTo>
                <a:cubicBezTo>
                  <a:pt x="44573" y="437406"/>
                  <a:pt x="41685" y="443526"/>
                  <a:pt x="40062" y="450020"/>
                </a:cubicBezTo>
                <a:cubicBezTo>
                  <a:pt x="37444" y="460491"/>
                  <a:pt x="37125" y="471531"/>
                  <a:pt x="33712" y="481770"/>
                </a:cubicBezTo>
                <a:cubicBezTo>
                  <a:pt x="30719" y="490750"/>
                  <a:pt x="24741" y="498469"/>
                  <a:pt x="21012" y="507170"/>
                </a:cubicBezTo>
                <a:cubicBezTo>
                  <a:pt x="18375" y="513322"/>
                  <a:pt x="19395" y="521487"/>
                  <a:pt x="14662" y="526220"/>
                </a:cubicBezTo>
                <a:cubicBezTo>
                  <a:pt x="9929" y="530953"/>
                  <a:pt x="4079" y="483887"/>
                  <a:pt x="8312" y="513520"/>
                </a:cubicBezTo>
                <a:close/>
              </a:path>
            </a:pathLst>
          </a:custGeom>
          <a:noFill/>
          <a:ln w="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64485" y="3818547"/>
            <a:ext cx="1979216" cy="1579677"/>
          </a:xfrm>
          <a:custGeom>
            <a:avLst/>
            <a:gdLst>
              <a:gd name="connsiteX0" fmla="*/ 367070 w 722754"/>
              <a:gd name="connsiteY0" fmla="*/ 7019 h 1016487"/>
              <a:gd name="connsiteX1" fmla="*/ 354370 w 722754"/>
              <a:gd name="connsiteY1" fmla="*/ 32419 h 1016487"/>
              <a:gd name="connsiteX2" fmla="*/ 322620 w 722754"/>
              <a:gd name="connsiteY2" fmla="*/ 57819 h 1016487"/>
              <a:gd name="connsiteX3" fmla="*/ 303570 w 722754"/>
              <a:gd name="connsiteY3" fmla="*/ 76869 h 1016487"/>
              <a:gd name="connsiteX4" fmla="*/ 284520 w 722754"/>
              <a:gd name="connsiteY4" fmla="*/ 89569 h 1016487"/>
              <a:gd name="connsiteX5" fmla="*/ 265470 w 722754"/>
              <a:gd name="connsiteY5" fmla="*/ 114969 h 1016487"/>
              <a:gd name="connsiteX6" fmla="*/ 246420 w 722754"/>
              <a:gd name="connsiteY6" fmla="*/ 127669 h 1016487"/>
              <a:gd name="connsiteX7" fmla="*/ 208320 w 722754"/>
              <a:gd name="connsiteY7" fmla="*/ 172119 h 1016487"/>
              <a:gd name="connsiteX8" fmla="*/ 182920 w 722754"/>
              <a:gd name="connsiteY8" fmla="*/ 254669 h 1016487"/>
              <a:gd name="connsiteX9" fmla="*/ 163870 w 722754"/>
              <a:gd name="connsiteY9" fmla="*/ 349919 h 1016487"/>
              <a:gd name="connsiteX10" fmla="*/ 144820 w 722754"/>
              <a:gd name="connsiteY10" fmla="*/ 432469 h 1016487"/>
              <a:gd name="connsiteX11" fmla="*/ 119420 w 722754"/>
              <a:gd name="connsiteY11" fmla="*/ 489619 h 1016487"/>
              <a:gd name="connsiteX12" fmla="*/ 106720 w 722754"/>
              <a:gd name="connsiteY12" fmla="*/ 527719 h 1016487"/>
              <a:gd name="connsiteX13" fmla="*/ 94020 w 722754"/>
              <a:gd name="connsiteY13" fmla="*/ 546769 h 1016487"/>
              <a:gd name="connsiteX14" fmla="*/ 68620 w 722754"/>
              <a:gd name="connsiteY14" fmla="*/ 603919 h 1016487"/>
              <a:gd name="connsiteX15" fmla="*/ 49570 w 722754"/>
              <a:gd name="connsiteY15" fmla="*/ 661069 h 1016487"/>
              <a:gd name="connsiteX16" fmla="*/ 43220 w 722754"/>
              <a:gd name="connsiteY16" fmla="*/ 692819 h 1016487"/>
              <a:gd name="connsiteX17" fmla="*/ 36870 w 722754"/>
              <a:gd name="connsiteY17" fmla="*/ 718219 h 1016487"/>
              <a:gd name="connsiteX18" fmla="*/ 30520 w 722754"/>
              <a:gd name="connsiteY18" fmla="*/ 737269 h 1016487"/>
              <a:gd name="connsiteX19" fmla="*/ 24170 w 722754"/>
              <a:gd name="connsiteY19" fmla="*/ 769019 h 1016487"/>
              <a:gd name="connsiteX20" fmla="*/ 5120 w 722754"/>
              <a:gd name="connsiteY20" fmla="*/ 838869 h 1016487"/>
              <a:gd name="connsiteX21" fmla="*/ 11470 w 722754"/>
              <a:gd name="connsiteY21" fmla="*/ 883319 h 1016487"/>
              <a:gd name="connsiteX22" fmla="*/ 24170 w 722754"/>
              <a:gd name="connsiteY22" fmla="*/ 908719 h 1016487"/>
              <a:gd name="connsiteX23" fmla="*/ 43220 w 722754"/>
              <a:gd name="connsiteY23" fmla="*/ 921419 h 1016487"/>
              <a:gd name="connsiteX24" fmla="*/ 113070 w 722754"/>
              <a:gd name="connsiteY24" fmla="*/ 934119 h 1016487"/>
              <a:gd name="connsiteX25" fmla="*/ 170220 w 722754"/>
              <a:gd name="connsiteY25" fmla="*/ 953169 h 1016487"/>
              <a:gd name="connsiteX26" fmla="*/ 201970 w 722754"/>
              <a:gd name="connsiteY26" fmla="*/ 965869 h 1016487"/>
              <a:gd name="connsiteX27" fmla="*/ 240070 w 722754"/>
              <a:gd name="connsiteY27" fmla="*/ 984919 h 1016487"/>
              <a:gd name="connsiteX28" fmla="*/ 284520 w 722754"/>
              <a:gd name="connsiteY28" fmla="*/ 991269 h 1016487"/>
              <a:gd name="connsiteX29" fmla="*/ 373420 w 722754"/>
              <a:gd name="connsiteY29" fmla="*/ 1010319 h 1016487"/>
              <a:gd name="connsiteX30" fmla="*/ 621070 w 722754"/>
              <a:gd name="connsiteY30" fmla="*/ 1003969 h 1016487"/>
              <a:gd name="connsiteX31" fmla="*/ 665520 w 722754"/>
              <a:gd name="connsiteY31" fmla="*/ 984919 h 1016487"/>
              <a:gd name="connsiteX32" fmla="*/ 690920 w 722754"/>
              <a:gd name="connsiteY32" fmla="*/ 978569 h 1016487"/>
              <a:gd name="connsiteX33" fmla="*/ 709970 w 722754"/>
              <a:gd name="connsiteY33" fmla="*/ 965869 h 1016487"/>
              <a:gd name="connsiteX34" fmla="*/ 709970 w 722754"/>
              <a:gd name="connsiteY34" fmla="*/ 896019 h 1016487"/>
              <a:gd name="connsiteX35" fmla="*/ 684570 w 722754"/>
              <a:gd name="connsiteY35" fmla="*/ 781719 h 1016487"/>
              <a:gd name="connsiteX36" fmla="*/ 671870 w 722754"/>
              <a:gd name="connsiteY36" fmla="*/ 718219 h 1016487"/>
              <a:gd name="connsiteX37" fmla="*/ 659170 w 722754"/>
              <a:gd name="connsiteY37" fmla="*/ 673769 h 1016487"/>
              <a:gd name="connsiteX38" fmla="*/ 652820 w 722754"/>
              <a:gd name="connsiteY38" fmla="*/ 648369 h 1016487"/>
              <a:gd name="connsiteX39" fmla="*/ 646470 w 722754"/>
              <a:gd name="connsiteY39" fmla="*/ 578519 h 1016487"/>
              <a:gd name="connsiteX40" fmla="*/ 640120 w 722754"/>
              <a:gd name="connsiteY40" fmla="*/ 540419 h 1016487"/>
              <a:gd name="connsiteX41" fmla="*/ 633770 w 722754"/>
              <a:gd name="connsiteY41" fmla="*/ 426119 h 1016487"/>
              <a:gd name="connsiteX42" fmla="*/ 621070 w 722754"/>
              <a:gd name="connsiteY42" fmla="*/ 394369 h 1016487"/>
              <a:gd name="connsiteX43" fmla="*/ 608370 w 722754"/>
              <a:gd name="connsiteY43" fmla="*/ 356269 h 1016487"/>
              <a:gd name="connsiteX44" fmla="*/ 582970 w 722754"/>
              <a:gd name="connsiteY44" fmla="*/ 292769 h 1016487"/>
              <a:gd name="connsiteX45" fmla="*/ 576620 w 722754"/>
              <a:gd name="connsiteY45" fmla="*/ 273719 h 1016487"/>
              <a:gd name="connsiteX46" fmla="*/ 563920 w 722754"/>
              <a:gd name="connsiteY46" fmla="*/ 248319 h 1016487"/>
              <a:gd name="connsiteX47" fmla="*/ 544870 w 722754"/>
              <a:gd name="connsiteY47" fmla="*/ 184819 h 1016487"/>
              <a:gd name="connsiteX48" fmla="*/ 532170 w 722754"/>
              <a:gd name="connsiteY48" fmla="*/ 146719 h 1016487"/>
              <a:gd name="connsiteX49" fmla="*/ 513120 w 722754"/>
              <a:gd name="connsiteY49" fmla="*/ 89569 h 1016487"/>
              <a:gd name="connsiteX50" fmla="*/ 506770 w 722754"/>
              <a:gd name="connsiteY50" fmla="*/ 51469 h 1016487"/>
              <a:gd name="connsiteX51" fmla="*/ 500420 w 722754"/>
              <a:gd name="connsiteY51" fmla="*/ 26069 h 1016487"/>
              <a:gd name="connsiteX52" fmla="*/ 481370 w 722754"/>
              <a:gd name="connsiteY52" fmla="*/ 19719 h 1016487"/>
              <a:gd name="connsiteX53" fmla="*/ 417870 w 722754"/>
              <a:gd name="connsiteY53" fmla="*/ 13369 h 1016487"/>
              <a:gd name="connsiteX54" fmla="*/ 367070 w 722754"/>
              <a:gd name="connsiteY54" fmla="*/ 7019 h 10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22754" h="1016487">
                <a:moveTo>
                  <a:pt x="367070" y="7019"/>
                </a:moveTo>
                <a:cubicBezTo>
                  <a:pt x="356487" y="10194"/>
                  <a:pt x="360603" y="25295"/>
                  <a:pt x="354370" y="32419"/>
                </a:cubicBezTo>
                <a:cubicBezTo>
                  <a:pt x="345445" y="42619"/>
                  <a:pt x="332820" y="48894"/>
                  <a:pt x="322620" y="57819"/>
                </a:cubicBezTo>
                <a:cubicBezTo>
                  <a:pt x="315862" y="63733"/>
                  <a:pt x="310469" y="71120"/>
                  <a:pt x="303570" y="76869"/>
                </a:cubicBezTo>
                <a:cubicBezTo>
                  <a:pt x="297707" y="81755"/>
                  <a:pt x="289916" y="84173"/>
                  <a:pt x="284520" y="89569"/>
                </a:cubicBezTo>
                <a:cubicBezTo>
                  <a:pt x="277036" y="97053"/>
                  <a:pt x="272954" y="107485"/>
                  <a:pt x="265470" y="114969"/>
                </a:cubicBezTo>
                <a:cubicBezTo>
                  <a:pt x="260074" y="120365"/>
                  <a:pt x="252214" y="122702"/>
                  <a:pt x="246420" y="127669"/>
                </a:cubicBezTo>
                <a:cubicBezTo>
                  <a:pt x="232749" y="139387"/>
                  <a:pt x="216746" y="155267"/>
                  <a:pt x="208320" y="172119"/>
                </a:cubicBezTo>
                <a:cubicBezTo>
                  <a:pt x="195701" y="197357"/>
                  <a:pt x="188334" y="227599"/>
                  <a:pt x="182920" y="254669"/>
                </a:cubicBezTo>
                <a:lnTo>
                  <a:pt x="163870" y="349919"/>
                </a:lnTo>
                <a:cubicBezTo>
                  <a:pt x="158156" y="378488"/>
                  <a:pt x="153573" y="404022"/>
                  <a:pt x="144820" y="432469"/>
                </a:cubicBezTo>
                <a:cubicBezTo>
                  <a:pt x="130533" y="478903"/>
                  <a:pt x="135616" y="449128"/>
                  <a:pt x="119420" y="489619"/>
                </a:cubicBezTo>
                <a:cubicBezTo>
                  <a:pt x="114448" y="502048"/>
                  <a:pt x="112157" y="515486"/>
                  <a:pt x="106720" y="527719"/>
                </a:cubicBezTo>
                <a:cubicBezTo>
                  <a:pt x="103620" y="534693"/>
                  <a:pt x="97806" y="540143"/>
                  <a:pt x="94020" y="546769"/>
                </a:cubicBezTo>
                <a:cubicBezTo>
                  <a:pt x="84307" y="563766"/>
                  <a:pt x="75100" y="585775"/>
                  <a:pt x="68620" y="603919"/>
                </a:cubicBezTo>
                <a:cubicBezTo>
                  <a:pt x="61866" y="622830"/>
                  <a:pt x="55087" y="641761"/>
                  <a:pt x="49570" y="661069"/>
                </a:cubicBezTo>
                <a:cubicBezTo>
                  <a:pt x="46605" y="671447"/>
                  <a:pt x="45561" y="682283"/>
                  <a:pt x="43220" y="692819"/>
                </a:cubicBezTo>
                <a:cubicBezTo>
                  <a:pt x="41327" y="701338"/>
                  <a:pt x="39268" y="709828"/>
                  <a:pt x="36870" y="718219"/>
                </a:cubicBezTo>
                <a:cubicBezTo>
                  <a:pt x="35031" y="724655"/>
                  <a:pt x="32143" y="730775"/>
                  <a:pt x="30520" y="737269"/>
                </a:cubicBezTo>
                <a:cubicBezTo>
                  <a:pt x="27902" y="747740"/>
                  <a:pt x="27010" y="758606"/>
                  <a:pt x="24170" y="769019"/>
                </a:cubicBezTo>
                <a:cubicBezTo>
                  <a:pt x="0" y="857641"/>
                  <a:pt x="20591" y="761515"/>
                  <a:pt x="5120" y="838869"/>
                </a:cubicBezTo>
                <a:cubicBezTo>
                  <a:pt x="7237" y="853686"/>
                  <a:pt x="7532" y="868879"/>
                  <a:pt x="11470" y="883319"/>
                </a:cubicBezTo>
                <a:cubicBezTo>
                  <a:pt x="13961" y="892451"/>
                  <a:pt x="18110" y="901447"/>
                  <a:pt x="24170" y="908719"/>
                </a:cubicBezTo>
                <a:cubicBezTo>
                  <a:pt x="29056" y="914582"/>
                  <a:pt x="36394" y="918006"/>
                  <a:pt x="43220" y="921419"/>
                </a:cubicBezTo>
                <a:cubicBezTo>
                  <a:pt x="62797" y="931208"/>
                  <a:pt x="95558" y="931930"/>
                  <a:pt x="113070" y="934119"/>
                </a:cubicBezTo>
                <a:cubicBezTo>
                  <a:pt x="166117" y="960643"/>
                  <a:pt x="108672" y="934705"/>
                  <a:pt x="170220" y="953169"/>
                </a:cubicBezTo>
                <a:cubicBezTo>
                  <a:pt x="181138" y="956444"/>
                  <a:pt x="191593" y="961152"/>
                  <a:pt x="201970" y="965869"/>
                </a:cubicBezTo>
                <a:cubicBezTo>
                  <a:pt x="214896" y="971745"/>
                  <a:pt x="226499" y="980743"/>
                  <a:pt x="240070" y="984919"/>
                </a:cubicBezTo>
                <a:cubicBezTo>
                  <a:pt x="254375" y="989321"/>
                  <a:pt x="269885" y="988133"/>
                  <a:pt x="284520" y="991269"/>
                </a:cubicBezTo>
                <a:cubicBezTo>
                  <a:pt x="402202" y="1016487"/>
                  <a:pt x="256564" y="993625"/>
                  <a:pt x="373420" y="1010319"/>
                </a:cubicBezTo>
                <a:cubicBezTo>
                  <a:pt x="455970" y="1008202"/>
                  <a:pt x="538582" y="1007806"/>
                  <a:pt x="621070" y="1003969"/>
                </a:cubicBezTo>
                <a:cubicBezTo>
                  <a:pt x="655153" y="1002384"/>
                  <a:pt x="638090" y="996675"/>
                  <a:pt x="665520" y="984919"/>
                </a:cubicBezTo>
                <a:cubicBezTo>
                  <a:pt x="673542" y="981481"/>
                  <a:pt x="682453" y="980686"/>
                  <a:pt x="690920" y="978569"/>
                </a:cubicBezTo>
                <a:cubicBezTo>
                  <a:pt x="697270" y="974336"/>
                  <a:pt x="706184" y="972495"/>
                  <a:pt x="709970" y="965869"/>
                </a:cubicBezTo>
                <a:cubicBezTo>
                  <a:pt x="722754" y="943497"/>
                  <a:pt x="713431" y="918517"/>
                  <a:pt x="709970" y="896019"/>
                </a:cubicBezTo>
                <a:cubicBezTo>
                  <a:pt x="694779" y="797276"/>
                  <a:pt x="716311" y="915031"/>
                  <a:pt x="684570" y="781719"/>
                </a:cubicBezTo>
                <a:cubicBezTo>
                  <a:pt x="679570" y="760720"/>
                  <a:pt x="676814" y="739231"/>
                  <a:pt x="671870" y="718219"/>
                </a:cubicBezTo>
                <a:cubicBezTo>
                  <a:pt x="668341" y="703219"/>
                  <a:pt x="663225" y="688636"/>
                  <a:pt x="659170" y="673769"/>
                </a:cubicBezTo>
                <a:cubicBezTo>
                  <a:pt x="656874" y="665349"/>
                  <a:pt x="654937" y="656836"/>
                  <a:pt x="652820" y="648369"/>
                </a:cubicBezTo>
                <a:cubicBezTo>
                  <a:pt x="650703" y="625086"/>
                  <a:pt x="649202" y="601738"/>
                  <a:pt x="646470" y="578519"/>
                </a:cubicBezTo>
                <a:cubicBezTo>
                  <a:pt x="644966" y="565732"/>
                  <a:pt x="641189" y="553250"/>
                  <a:pt x="640120" y="540419"/>
                </a:cubicBezTo>
                <a:cubicBezTo>
                  <a:pt x="636951" y="502392"/>
                  <a:pt x="638705" y="463957"/>
                  <a:pt x="633770" y="426119"/>
                </a:cubicBezTo>
                <a:cubicBezTo>
                  <a:pt x="632296" y="414816"/>
                  <a:pt x="624965" y="405081"/>
                  <a:pt x="621070" y="394369"/>
                </a:cubicBezTo>
                <a:cubicBezTo>
                  <a:pt x="616495" y="381788"/>
                  <a:pt x="613070" y="368804"/>
                  <a:pt x="608370" y="356269"/>
                </a:cubicBezTo>
                <a:cubicBezTo>
                  <a:pt x="600365" y="334923"/>
                  <a:pt x="590179" y="314396"/>
                  <a:pt x="582970" y="292769"/>
                </a:cubicBezTo>
                <a:cubicBezTo>
                  <a:pt x="580853" y="286419"/>
                  <a:pt x="579257" y="279871"/>
                  <a:pt x="576620" y="273719"/>
                </a:cubicBezTo>
                <a:cubicBezTo>
                  <a:pt x="572891" y="265018"/>
                  <a:pt x="567436" y="257108"/>
                  <a:pt x="563920" y="248319"/>
                </a:cubicBezTo>
                <a:cubicBezTo>
                  <a:pt x="545959" y="203418"/>
                  <a:pt x="556097" y="222243"/>
                  <a:pt x="544870" y="184819"/>
                </a:cubicBezTo>
                <a:cubicBezTo>
                  <a:pt x="541023" y="171997"/>
                  <a:pt x="535417" y="159706"/>
                  <a:pt x="532170" y="146719"/>
                </a:cubicBezTo>
                <a:cubicBezTo>
                  <a:pt x="523055" y="110261"/>
                  <a:pt x="529061" y="129422"/>
                  <a:pt x="513120" y="89569"/>
                </a:cubicBezTo>
                <a:cubicBezTo>
                  <a:pt x="511003" y="76869"/>
                  <a:pt x="509295" y="64094"/>
                  <a:pt x="506770" y="51469"/>
                </a:cubicBezTo>
                <a:cubicBezTo>
                  <a:pt x="505058" y="42911"/>
                  <a:pt x="505872" y="32884"/>
                  <a:pt x="500420" y="26069"/>
                </a:cubicBezTo>
                <a:cubicBezTo>
                  <a:pt x="496239" y="20842"/>
                  <a:pt x="487986" y="20737"/>
                  <a:pt x="481370" y="19719"/>
                </a:cubicBezTo>
                <a:cubicBezTo>
                  <a:pt x="460345" y="16484"/>
                  <a:pt x="439037" y="15486"/>
                  <a:pt x="417870" y="13369"/>
                </a:cubicBezTo>
                <a:cubicBezTo>
                  <a:pt x="377762" y="0"/>
                  <a:pt x="377653" y="3844"/>
                  <a:pt x="367070" y="7019"/>
                </a:cubicBezTo>
                <a:close/>
              </a:path>
            </a:pathLst>
          </a:custGeom>
          <a:solidFill>
            <a:schemeClr val="tx2">
              <a:lumMod val="60000"/>
              <a:lumOff val="40000"/>
            </a:schemeClr>
          </a:solidFill>
          <a:ln w="254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2210585" y="4608386"/>
            <a:ext cx="1253900" cy="552622"/>
          </a:xfrm>
          <a:custGeom>
            <a:avLst/>
            <a:gdLst>
              <a:gd name="connsiteX0" fmla="*/ 831850 w 831850"/>
              <a:gd name="connsiteY0" fmla="*/ 209550 h 209550"/>
              <a:gd name="connsiteX1" fmla="*/ 806450 w 831850"/>
              <a:gd name="connsiteY1" fmla="*/ 203200 h 209550"/>
              <a:gd name="connsiteX2" fmla="*/ 768350 w 831850"/>
              <a:gd name="connsiteY2" fmla="*/ 190500 h 209550"/>
              <a:gd name="connsiteX3" fmla="*/ 711200 w 831850"/>
              <a:gd name="connsiteY3" fmla="*/ 184150 h 209550"/>
              <a:gd name="connsiteX4" fmla="*/ 673100 w 831850"/>
              <a:gd name="connsiteY4" fmla="*/ 177800 h 209550"/>
              <a:gd name="connsiteX5" fmla="*/ 615950 w 831850"/>
              <a:gd name="connsiteY5" fmla="*/ 171450 h 209550"/>
              <a:gd name="connsiteX6" fmla="*/ 565150 w 831850"/>
              <a:gd name="connsiteY6" fmla="*/ 165100 h 209550"/>
              <a:gd name="connsiteX7" fmla="*/ 546100 w 831850"/>
              <a:gd name="connsiteY7" fmla="*/ 158750 h 209550"/>
              <a:gd name="connsiteX8" fmla="*/ 438150 w 831850"/>
              <a:gd name="connsiteY8" fmla="*/ 146050 h 209550"/>
              <a:gd name="connsiteX9" fmla="*/ 400050 w 831850"/>
              <a:gd name="connsiteY9" fmla="*/ 133350 h 209550"/>
              <a:gd name="connsiteX10" fmla="*/ 374650 w 831850"/>
              <a:gd name="connsiteY10" fmla="*/ 127000 h 209550"/>
              <a:gd name="connsiteX11" fmla="*/ 349250 w 831850"/>
              <a:gd name="connsiteY11" fmla="*/ 114300 h 209550"/>
              <a:gd name="connsiteX12" fmla="*/ 285750 w 831850"/>
              <a:gd name="connsiteY12" fmla="*/ 88900 h 209550"/>
              <a:gd name="connsiteX13" fmla="*/ 254000 w 831850"/>
              <a:gd name="connsiteY13" fmla="*/ 50800 h 209550"/>
              <a:gd name="connsiteX14" fmla="*/ 247650 w 831850"/>
              <a:gd name="connsiteY14" fmla="*/ 25400 h 209550"/>
              <a:gd name="connsiteX15" fmla="*/ 228600 w 831850"/>
              <a:gd name="connsiteY15" fmla="*/ 19050 h 209550"/>
              <a:gd name="connsiteX16" fmla="*/ 184150 w 831850"/>
              <a:gd name="connsiteY16" fmla="*/ 31750 h 209550"/>
              <a:gd name="connsiteX17" fmla="*/ 133350 w 831850"/>
              <a:gd name="connsiteY17" fmla="*/ 25400 h 209550"/>
              <a:gd name="connsiteX18" fmla="*/ 69850 w 831850"/>
              <a:gd name="connsiteY18" fmla="*/ 0 h 209550"/>
              <a:gd name="connsiteX19" fmla="*/ 12700 w 831850"/>
              <a:gd name="connsiteY19" fmla="*/ 0 h 209550"/>
              <a:gd name="connsiteX20" fmla="*/ 0 w 831850"/>
              <a:gd name="connsiteY20" fmla="*/ 1270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1850" h="209550">
                <a:moveTo>
                  <a:pt x="831850" y="209550"/>
                </a:moveTo>
                <a:cubicBezTo>
                  <a:pt x="823383" y="207433"/>
                  <a:pt x="814809" y="205708"/>
                  <a:pt x="806450" y="203200"/>
                </a:cubicBezTo>
                <a:cubicBezTo>
                  <a:pt x="793628" y="199353"/>
                  <a:pt x="781655" y="191978"/>
                  <a:pt x="768350" y="190500"/>
                </a:cubicBezTo>
                <a:cubicBezTo>
                  <a:pt x="749300" y="188383"/>
                  <a:pt x="730199" y="186683"/>
                  <a:pt x="711200" y="184150"/>
                </a:cubicBezTo>
                <a:cubicBezTo>
                  <a:pt x="698438" y="182448"/>
                  <a:pt x="685862" y="179502"/>
                  <a:pt x="673100" y="177800"/>
                </a:cubicBezTo>
                <a:cubicBezTo>
                  <a:pt x="654101" y="175267"/>
                  <a:pt x="634986" y="173690"/>
                  <a:pt x="615950" y="171450"/>
                </a:cubicBezTo>
                <a:lnTo>
                  <a:pt x="565150" y="165100"/>
                </a:lnTo>
                <a:cubicBezTo>
                  <a:pt x="558800" y="162983"/>
                  <a:pt x="552686" y="159947"/>
                  <a:pt x="546100" y="158750"/>
                </a:cubicBezTo>
                <a:cubicBezTo>
                  <a:pt x="532386" y="156256"/>
                  <a:pt x="449245" y="147283"/>
                  <a:pt x="438150" y="146050"/>
                </a:cubicBezTo>
                <a:cubicBezTo>
                  <a:pt x="425450" y="141817"/>
                  <a:pt x="412872" y="137197"/>
                  <a:pt x="400050" y="133350"/>
                </a:cubicBezTo>
                <a:cubicBezTo>
                  <a:pt x="391691" y="130842"/>
                  <a:pt x="382822" y="130064"/>
                  <a:pt x="374650" y="127000"/>
                </a:cubicBezTo>
                <a:cubicBezTo>
                  <a:pt x="365787" y="123676"/>
                  <a:pt x="358039" y="117816"/>
                  <a:pt x="349250" y="114300"/>
                </a:cubicBezTo>
                <a:cubicBezTo>
                  <a:pt x="328220" y="105888"/>
                  <a:pt x="304703" y="102438"/>
                  <a:pt x="285750" y="88900"/>
                </a:cubicBezTo>
                <a:cubicBezTo>
                  <a:pt x="270193" y="77788"/>
                  <a:pt x="264127" y="65990"/>
                  <a:pt x="254000" y="50800"/>
                </a:cubicBezTo>
                <a:cubicBezTo>
                  <a:pt x="251883" y="42333"/>
                  <a:pt x="253102" y="32215"/>
                  <a:pt x="247650" y="25400"/>
                </a:cubicBezTo>
                <a:cubicBezTo>
                  <a:pt x="243469" y="20173"/>
                  <a:pt x="235293" y="19050"/>
                  <a:pt x="228600" y="19050"/>
                </a:cubicBezTo>
                <a:cubicBezTo>
                  <a:pt x="220627" y="19050"/>
                  <a:pt x="193133" y="28756"/>
                  <a:pt x="184150" y="31750"/>
                </a:cubicBezTo>
                <a:cubicBezTo>
                  <a:pt x="167217" y="29633"/>
                  <a:pt x="149906" y="29539"/>
                  <a:pt x="133350" y="25400"/>
                </a:cubicBezTo>
                <a:cubicBezTo>
                  <a:pt x="102990" y="17810"/>
                  <a:pt x="107011" y="0"/>
                  <a:pt x="69850" y="0"/>
                </a:cubicBezTo>
                <a:lnTo>
                  <a:pt x="12700" y="0"/>
                </a:lnTo>
                <a:lnTo>
                  <a:pt x="0" y="127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2944230" y="3405394"/>
            <a:ext cx="73527" cy="1637196"/>
          </a:xfrm>
          <a:custGeom>
            <a:avLst/>
            <a:gdLst>
              <a:gd name="connsiteX0" fmla="*/ 39997 w 40244"/>
              <a:gd name="connsiteY0" fmla="*/ 18449 h 932849"/>
              <a:gd name="connsiteX1" fmla="*/ 39997 w 40244"/>
              <a:gd name="connsiteY1" fmla="*/ 253399 h 932849"/>
              <a:gd name="connsiteX2" fmla="*/ 33647 w 40244"/>
              <a:gd name="connsiteY2" fmla="*/ 393099 h 932849"/>
              <a:gd name="connsiteX3" fmla="*/ 20947 w 40244"/>
              <a:gd name="connsiteY3" fmla="*/ 431199 h 932849"/>
              <a:gd name="connsiteX4" fmla="*/ 14597 w 40244"/>
              <a:gd name="connsiteY4" fmla="*/ 469299 h 932849"/>
              <a:gd name="connsiteX5" fmla="*/ 20947 w 40244"/>
              <a:gd name="connsiteY5" fmla="*/ 589949 h 932849"/>
              <a:gd name="connsiteX6" fmla="*/ 33647 w 40244"/>
              <a:gd name="connsiteY6" fmla="*/ 608999 h 932849"/>
              <a:gd name="connsiteX7" fmla="*/ 39997 w 40244"/>
              <a:gd name="connsiteY7" fmla="*/ 640749 h 932849"/>
              <a:gd name="connsiteX8" fmla="*/ 33647 w 40244"/>
              <a:gd name="connsiteY8" fmla="*/ 710599 h 932849"/>
              <a:gd name="connsiteX9" fmla="*/ 1897 w 40244"/>
              <a:gd name="connsiteY9" fmla="*/ 767749 h 932849"/>
              <a:gd name="connsiteX10" fmla="*/ 1897 w 40244"/>
              <a:gd name="connsiteY10" fmla="*/ 932849 h 932849"/>
              <a:gd name="connsiteX11" fmla="*/ 1897 w 40244"/>
              <a:gd name="connsiteY11" fmla="*/ 932849 h 93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244" h="932849">
                <a:moveTo>
                  <a:pt x="39997" y="18449"/>
                </a:moveTo>
                <a:cubicBezTo>
                  <a:pt x="23048" y="137089"/>
                  <a:pt x="39997" y="0"/>
                  <a:pt x="39997" y="253399"/>
                </a:cubicBezTo>
                <a:cubicBezTo>
                  <a:pt x="39997" y="300014"/>
                  <a:pt x="38613" y="346750"/>
                  <a:pt x="33647" y="393099"/>
                </a:cubicBezTo>
                <a:cubicBezTo>
                  <a:pt x="32221" y="406410"/>
                  <a:pt x="24194" y="418212"/>
                  <a:pt x="20947" y="431199"/>
                </a:cubicBezTo>
                <a:cubicBezTo>
                  <a:pt x="17824" y="443690"/>
                  <a:pt x="16714" y="456599"/>
                  <a:pt x="14597" y="469299"/>
                </a:cubicBezTo>
                <a:cubicBezTo>
                  <a:pt x="16714" y="509516"/>
                  <a:pt x="15506" y="550046"/>
                  <a:pt x="20947" y="589949"/>
                </a:cubicBezTo>
                <a:cubicBezTo>
                  <a:pt x="21978" y="597511"/>
                  <a:pt x="30967" y="601853"/>
                  <a:pt x="33647" y="608999"/>
                </a:cubicBezTo>
                <a:cubicBezTo>
                  <a:pt x="37437" y="619105"/>
                  <a:pt x="37880" y="630166"/>
                  <a:pt x="39997" y="640749"/>
                </a:cubicBezTo>
                <a:cubicBezTo>
                  <a:pt x="37880" y="664032"/>
                  <a:pt x="40244" y="688170"/>
                  <a:pt x="33647" y="710599"/>
                </a:cubicBezTo>
                <a:cubicBezTo>
                  <a:pt x="28259" y="728920"/>
                  <a:pt x="2670" y="745335"/>
                  <a:pt x="1897" y="767749"/>
                </a:cubicBezTo>
                <a:cubicBezTo>
                  <a:pt x="0" y="822750"/>
                  <a:pt x="1897" y="877816"/>
                  <a:pt x="1897" y="932849"/>
                </a:cubicBezTo>
                <a:lnTo>
                  <a:pt x="1897" y="932849"/>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3464485" y="5299164"/>
            <a:ext cx="277951" cy="546899"/>
          </a:xfrm>
          <a:custGeom>
            <a:avLst/>
            <a:gdLst>
              <a:gd name="connsiteX0" fmla="*/ 172829 w 172829"/>
              <a:gd name="connsiteY0" fmla="*/ 0 h 351917"/>
              <a:gd name="connsiteX1" fmla="*/ 134729 w 172829"/>
              <a:gd name="connsiteY1" fmla="*/ 57150 h 351917"/>
              <a:gd name="connsiteX2" fmla="*/ 109329 w 172829"/>
              <a:gd name="connsiteY2" fmla="*/ 101600 h 351917"/>
              <a:gd name="connsiteX3" fmla="*/ 90279 w 172829"/>
              <a:gd name="connsiteY3" fmla="*/ 177800 h 351917"/>
              <a:gd name="connsiteX4" fmla="*/ 83929 w 172829"/>
              <a:gd name="connsiteY4" fmla="*/ 196850 h 351917"/>
              <a:gd name="connsiteX5" fmla="*/ 71229 w 172829"/>
              <a:gd name="connsiteY5" fmla="*/ 247650 h 351917"/>
              <a:gd name="connsiteX6" fmla="*/ 52179 w 172829"/>
              <a:gd name="connsiteY6" fmla="*/ 260350 h 351917"/>
              <a:gd name="connsiteX7" fmla="*/ 45829 w 172829"/>
              <a:gd name="connsiteY7" fmla="*/ 298450 h 351917"/>
              <a:gd name="connsiteX8" fmla="*/ 7729 w 172829"/>
              <a:gd name="connsiteY8" fmla="*/ 323850 h 351917"/>
              <a:gd name="connsiteX9" fmla="*/ 7729 w 172829"/>
              <a:gd name="connsiteY9" fmla="*/ 330200 h 351917"/>
              <a:gd name="connsiteX10" fmla="*/ 7729 w 172829"/>
              <a:gd name="connsiteY10" fmla="*/ 330200 h 35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829" h="351917">
                <a:moveTo>
                  <a:pt x="172829" y="0"/>
                </a:moveTo>
                <a:cubicBezTo>
                  <a:pt x="156876" y="21271"/>
                  <a:pt x="146977" y="32655"/>
                  <a:pt x="134729" y="57150"/>
                </a:cubicBezTo>
                <a:cubicBezTo>
                  <a:pt x="110487" y="105634"/>
                  <a:pt x="155393" y="40181"/>
                  <a:pt x="109329" y="101600"/>
                </a:cubicBezTo>
                <a:cubicBezTo>
                  <a:pt x="83667" y="178587"/>
                  <a:pt x="107381" y="100843"/>
                  <a:pt x="90279" y="177800"/>
                </a:cubicBezTo>
                <a:cubicBezTo>
                  <a:pt x="88827" y="184334"/>
                  <a:pt x="85552" y="190356"/>
                  <a:pt x="83929" y="196850"/>
                </a:cubicBezTo>
                <a:cubicBezTo>
                  <a:pt x="83498" y="198575"/>
                  <a:pt x="76507" y="241052"/>
                  <a:pt x="71229" y="247650"/>
                </a:cubicBezTo>
                <a:cubicBezTo>
                  <a:pt x="66461" y="253609"/>
                  <a:pt x="58529" y="256117"/>
                  <a:pt x="52179" y="260350"/>
                </a:cubicBezTo>
                <a:cubicBezTo>
                  <a:pt x="50062" y="273050"/>
                  <a:pt x="54208" y="288674"/>
                  <a:pt x="45829" y="298450"/>
                </a:cubicBezTo>
                <a:cubicBezTo>
                  <a:pt x="0" y="351917"/>
                  <a:pt x="22153" y="266154"/>
                  <a:pt x="7729" y="323850"/>
                </a:cubicBezTo>
                <a:cubicBezTo>
                  <a:pt x="7216" y="325903"/>
                  <a:pt x="7729" y="328083"/>
                  <a:pt x="7729" y="330200"/>
                </a:cubicBezTo>
                <a:lnTo>
                  <a:pt x="7729" y="3302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4661547" y="5398223"/>
            <a:ext cx="168497" cy="838424"/>
          </a:xfrm>
          <a:custGeom>
            <a:avLst/>
            <a:gdLst>
              <a:gd name="connsiteX0" fmla="*/ 0 w 104771"/>
              <a:gd name="connsiteY0" fmla="*/ 0 h 584200"/>
              <a:gd name="connsiteX1" fmla="*/ 50800 w 104771"/>
              <a:gd name="connsiteY1" fmla="*/ 82550 h 584200"/>
              <a:gd name="connsiteX2" fmla="*/ 69850 w 104771"/>
              <a:gd name="connsiteY2" fmla="*/ 95250 h 584200"/>
              <a:gd name="connsiteX3" fmla="*/ 63500 w 104771"/>
              <a:gd name="connsiteY3" fmla="*/ 215900 h 584200"/>
              <a:gd name="connsiteX4" fmla="*/ 50800 w 104771"/>
              <a:gd name="connsiteY4" fmla="*/ 254000 h 584200"/>
              <a:gd name="connsiteX5" fmla="*/ 57150 w 104771"/>
              <a:gd name="connsiteY5" fmla="*/ 323850 h 584200"/>
              <a:gd name="connsiteX6" fmla="*/ 82550 w 104771"/>
              <a:gd name="connsiteY6" fmla="*/ 361950 h 584200"/>
              <a:gd name="connsiteX7" fmla="*/ 101600 w 104771"/>
              <a:gd name="connsiteY7" fmla="*/ 400050 h 584200"/>
              <a:gd name="connsiteX8" fmla="*/ 88900 w 104771"/>
              <a:gd name="connsiteY8" fmla="*/ 501650 h 584200"/>
              <a:gd name="connsiteX9" fmla="*/ 76200 w 104771"/>
              <a:gd name="connsiteY9" fmla="*/ 533400 h 584200"/>
              <a:gd name="connsiteX10" fmla="*/ 63500 w 104771"/>
              <a:gd name="connsiteY10" fmla="*/ 5842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1" h="584200">
                <a:moveTo>
                  <a:pt x="0" y="0"/>
                </a:moveTo>
                <a:cubicBezTo>
                  <a:pt x="11737" y="23474"/>
                  <a:pt x="34543" y="71712"/>
                  <a:pt x="50800" y="82550"/>
                </a:cubicBezTo>
                <a:lnTo>
                  <a:pt x="69850" y="95250"/>
                </a:lnTo>
                <a:cubicBezTo>
                  <a:pt x="86212" y="144337"/>
                  <a:pt x="81010" y="119597"/>
                  <a:pt x="63500" y="215900"/>
                </a:cubicBezTo>
                <a:cubicBezTo>
                  <a:pt x="61105" y="229071"/>
                  <a:pt x="50800" y="254000"/>
                  <a:pt x="50800" y="254000"/>
                </a:cubicBezTo>
                <a:cubicBezTo>
                  <a:pt x="52917" y="277283"/>
                  <a:pt x="50553" y="301421"/>
                  <a:pt x="57150" y="323850"/>
                </a:cubicBezTo>
                <a:cubicBezTo>
                  <a:pt x="61457" y="338493"/>
                  <a:pt x="77723" y="347470"/>
                  <a:pt x="82550" y="361950"/>
                </a:cubicBezTo>
                <a:cubicBezTo>
                  <a:pt x="91313" y="388240"/>
                  <a:pt x="85187" y="375431"/>
                  <a:pt x="101600" y="400050"/>
                </a:cubicBezTo>
                <a:cubicBezTo>
                  <a:pt x="91465" y="531808"/>
                  <a:pt x="104771" y="446102"/>
                  <a:pt x="88900" y="501650"/>
                </a:cubicBezTo>
                <a:cubicBezTo>
                  <a:pt x="80409" y="531369"/>
                  <a:pt x="89207" y="520393"/>
                  <a:pt x="76200" y="533400"/>
                </a:cubicBezTo>
                <a:lnTo>
                  <a:pt x="63500" y="5842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a:off x="5437685" y="5288554"/>
            <a:ext cx="806775" cy="148765"/>
          </a:xfrm>
          <a:custGeom>
            <a:avLst/>
            <a:gdLst>
              <a:gd name="connsiteX0" fmla="*/ 0 w 501650"/>
              <a:gd name="connsiteY0" fmla="*/ 6827 h 95727"/>
              <a:gd name="connsiteX1" fmla="*/ 19050 w 501650"/>
              <a:gd name="connsiteY1" fmla="*/ 477 h 95727"/>
              <a:gd name="connsiteX2" fmla="*/ 146050 w 501650"/>
              <a:gd name="connsiteY2" fmla="*/ 32227 h 95727"/>
              <a:gd name="connsiteX3" fmla="*/ 279400 w 501650"/>
              <a:gd name="connsiteY3" fmla="*/ 57627 h 95727"/>
              <a:gd name="connsiteX4" fmla="*/ 355600 w 501650"/>
              <a:gd name="connsiteY4" fmla="*/ 76677 h 95727"/>
              <a:gd name="connsiteX5" fmla="*/ 381000 w 501650"/>
              <a:gd name="connsiteY5" fmla="*/ 83027 h 95727"/>
              <a:gd name="connsiteX6" fmla="*/ 400050 w 501650"/>
              <a:gd name="connsiteY6" fmla="*/ 89377 h 95727"/>
              <a:gd name="connsiteX7" fmla="*/ 463550 w 501650"/>
              <a:gd name="connsiteY7" fmla="*/ 89377 h 95727"/>
              <a:gd name="connsiteX8" fmla="*/ 501650 w 501650"/>
              <a:gd name="connsiteY8" fmla="*/ 95727 h 9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1650" h="95727">
                <a:moveTo>
                  <a:pt x="0" y="6827"/>
                </a:moveTo>
                <a:cubicBezTo>
                  <a:pt x="6350" y="4710"/>
                  <a:pt x="12374" y="0"/>
                  <a:pt x="19050" y="477"/>
                </a:cubicBezTo>
                <a:cubicBezTo>
                  <a:pt x="102913" y="6467"/>
                  <a:pt x="71323" y="14435"/>
                  <a:pt x="146050" y="32227"/>
                </a:cubicBezTo>
                <a:cubicBezTo>
                  <a:pt x="311218" y="71553"/>
                  <a:pt x="144277" y="21594"/>
                  <a:pt x="279400" y="57627"/>
                </a:cubicBezTo>
                <a:cubicBezTo>
                  <a:pt x="406701" y="91574"/>
                  <a:pt x="230252" y="51607"/>
                  <a:pt x="355600" y="76677"/>
                </a:cubicBezTo>
                <a:cubicBezTo>
                  <a:pt x="364158" y="78389"/>
                  <a:pt x="372609" y="80629"/>
                  <a:pt x="381000" y="83027"/>
                </a:cubicBezTo>
                <a:cubicBezTo>
                  <a:pt x="387436" y="84866"/>
                  <a:pt x="393376" y="88864"/>
                  <a:pt x="400050" y="89377"/>
                </a:cubicBezTo>
                <a:cubicBezTo>
                  <a:pt x="421154" y="91000"/>
                  <a:pt x="442383" y="89377"/>
                  <a:pt x="463550" y="89377"/>
                </a:cubicBezTo>
                <a:lnTo>
                  <a:pt x="501650" y="95727"/>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4487937" y="3472498"/>
            <a:ext cx="398281" cy="326692"/>
          </a:xfrm>
          <a:custGeom>
            <a:avLst/>
            <a:gdLst>
              <a:gd name="connsiteX0" fmla="*/ 0 w 247650"/>
              <a:gd name="connsiteY0" fmla="*/ 210219 h 210219"/>
              <a:gd name="connsiteX1" fmla="*/ 19050 w 247650"/>
              <a:gd name="connsiteY1" fmla="*/ 191169 h 210219"/>
              <a:gd name="connsiteX2" fmla="*/ 88900 w 247650"/>
              <a:gd name="connsiteY2" fmla="*/ 165769 h 210219"/>
              <a:gd name="connsiteX3" fmla="*/ 107950 w 247650"/>
              <a:gd name="connsiteY3" fmla="*/ 153069 h 210219"/>
              <a:gd name="connsiteX4" fmla="*/ 139700 w 247650"/>
              <a:gd name="connsiteY4" fmla="*/ 146719 h 210219"/>
              <a:gd name="connsiteX5" fmla="*/ 152400 w 247650"/>
              <a:gd name="connsiteY5" fmla="*/ 108619 h 210219"/>
              <a:gd name="connsiteX6" fmla="*/ 171450 w 247650"/>
              <a:gd name="connsiteY6" fmla="*/ 89569 h 210219"/>
              <a:gd name="connsiteX7" fmla="*/ 209550 w 247650"/>
              <a:gd name="connsiteY7" fmla="*/ 26069 h 210219"/>
              <a:gd name="connsiteX8" fmla="*/ 222250 w 247650"/>
              <a:gd name="connsiteY8" fmla="*/ 7019 h 210219"/>
              <a:gd name="connsiteX9" fmla="*/ 247650 w 247650"/>
              <a:gd name="connsiteY9" fmla="*/ 669 h 210219"/>
              <a:gd name="connsiteX10" fmla="*/ 247650 w 247650"/>
              <a:gd name="connsiteY10" fmla="*/ 669 h 21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650" h="210219">
                <a:moveTo>
                  <a:pt x="0" y="210219"/>
                </a:moveTo>
                <a:cubicBezTo>
                  <a:pt x="6350" y="203869"/>
                  <a:pt x="11578" y="196150"/>
                  <a:pt x="19050" y="191169"/>
                </a:cubicBezTo>
                <a:cubicBezTo>
                  <a:pt x="49749" y="170703"/>
                  <a:pt x="56190" y="172311"/>
                  <a:pt x="88900" y="165769"/>
                </a:cubicBezTo>
                <a:cubicBezTo>
                  <a:pt x="95250" y="161536"/>
                  <a:pt x="100804" y="155749"/>
                  <a:pt x="107950" y="153069"/>
                </a:cubicBezTo>
                <a:cubicBezTo>
                  <a:pt x="118056" y="149279"/>
                  <a:pt x="132068" y="154351"/>
                  <a:pt x="139700" y="146719"/>
                </a:cubicBezTo>
                <a:cubicBezTo>
                  <a:pt x="149166" y="137253"/>
                  <a:pt x="142934" y="118085"/>
                  <a:pt x="152400" y="108619"/>
                </a:cubicBezTo>
                <a:cubicBezTo>
                  <a:pt x="158750" y="102269"/>
                  <a:pt x="166338" y="96952"/>
                  <a:pt x="171450" y="89569"/>
                </a:cubicBezTo>
                <a:cubicBezTo>
                  <a:pt x="185501" y="69274"/>
                  <a:pt x="195858" y="46608"/>
                  <a:pt x="209550" y="26069"/>
                </a:cubicBezTo>
                <a:cubicBezTo>
                  <a:pt x="213783" y="19719"/>
                  <a:pt x="216291" y="11787"/>
                  <a:pt x="222250" y="7019"/>
                </a:cubicBezTo>
                <a:cubicBezTo>
                  <a:pt x="231024" y="0"/>
                  <a:pt x="238491" y="669"/>
                  <a:pt x="247650" y="669"/>
                </a:cubicBezTo>
                <a:lnTo>
                  <a:pt x="247650" y="669"/>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3017360" y="3833693"/>
            <a:ext cx="1439940" cy="182598"/>
          </a:xfrm>
          <a:custGeom>
            <a:avLst/>
            <a:gdLst>
              <a:gd name="connsiteX0" fmla="*/ 0 w 895350"/>
              <a:gd name="connsiteY0" fmla="*/ 117498 h 117498"/>
              <a:gd name="connsiteX1" fmla="*/ 82550 w 895350"/>
              <a:gd name="connsiteY1" fmla="*/ 104798 h 117498"/>
              <a:gd name="connsiteX2" fmla="*/ 488950 w 895350"/>
              <a:gd name="connsiteY2" fmla="*/ 98448 h 117498"/>
              <a:gd name="connsiteX3" fmla="*/ 539750 w 895350"/>
              <a:gd name="connsiteY3" fmla="*/ 92098 h 117498"/>
              <a:gd name="connsiteX4" fmla="*/ 609600 w 895350"/>
              <a:gd name="connsiteY4" fmla="*/ 66698 h 117498"/>
              <a:gd name="connsiteX5" fmla="*/ 641350 w 895350"/>
              <a:gd name="connsiteY5" fmla="*/ 60348 h 117498"/>
              <a:gd name="connsiteX6" fmla="*/ 679450 w 895350"/>
              <a:gd name="connsiteY6" fmla="*/ 34948 h 117498"/>
              <a:gd name="connsiteX7" fmla="*/ 698500 w 895350"/>
              <a:gd name="connsiteY7" fmla="*/ 22248 h 117498"/>
              <a:gd name="connsiteX8" fmla="*/ 717550 w 895350"/>
              <a:gd name="connsiteY8" fmla="*/ 15898 h 117498"/>
              <a:gd name="connsiteX9" fmla="*/ 895350 w 895350"/>
              <a:gd name="connsiteY9" fmla="*/ 9548 h 117498"/>
              <a:gd name="connsiteX10" fmla="*/ 895350 w 895350"/>
              <a:gd name="connsiteY10" fmla="*/ 9548 h 11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5350" h="117498">
                <a:moveTo>
                  <a:pt x="0" y="117498"/>
                </a:moveTo>
                <a:cubicBezTo>
                  <a:pt x="33971" y="106174"/>
                  <a:pt x="29104" y="106242"/>
                  <a:pt x="82550" y="104798"/>
                </a:cubicBezTo>
                <a:cubicBezTo>
                  <a:pt x="217984" y="101138"/>
                  <a:pt x="353483" y="100565"/>
                  <a:pt x="488950" y="98448"/>
                </a:cubicBezTo>
                <a:cubicBezTo>
                  <a:pt x="505883" y="96331"/>
                  <a:pt x="523064" y="95674"/>
                  <a:pt x="539750" y="92098"/>
                </a:cubicBezTo>
                <a:cubicBezTo>
                  <a:pt x="581262" y="83203"/>
                  <a:pt x="571723" y="78061"/>
                  <a:pt x="609600" y="66698"/>
                </a:cubicBezTo>
                <a:cubicBezTo>
                  <a:pt x="619938" y="63597"/>
                  <a:pt x="630767" y="62465"/>
                  <a:pt x="641350" y="60348"/>
                </a:cubicBezTo>
                <a:cubicBezTo>
                  <a:pt x="677462" y="24236"/>
                  <a:pt x="642691" y="53328"/>
                  <a:pt x="679450" y="34948"/>
                </a:cubicBezTo>
                <a:cubicBezTo>
                  <a:pt x="686276" y="31535"/>
                  <a:pt x="691674" y="25661"/>
                  <a:pt x="698500" y="22248"/>
                </a:cubicBezTo>
                <a:cubicBezTo>
                  <a:pt x="704487" y="19255"/>
                  <a:pt x="711056" y="17521"/>
                  <a:pt x="717550" y="15898"/>
                </a:cubicBezTo>
                <a:cubicBezTo>
                  <a:pt x="781140" y="0"/>
                  <a:pt x="810216" y="9548"/>
                  <a:pt x="895350" y="9548"/>
                </a:cubicBezTo>
                <a:lnTo>
                  <a:pt x="895350" y="9548"/>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1"/>
          <p:cNvSpPr/>
          <p:nvPr/>
        </p:nvSpPr>
        <p:spPr>
          <a:xfrm>
            <a:off x="5537200" y="3390900"/>
            <a:ext cx="2260600" cy="584200"/>
          </a:xfrm>
          <a:custGeom>
            <a:avLst/>
            <a:gdLst>
              <a:gd name="connsiteX0" fmla="*/ 0 w 2260600"/>
              <a:gd name="connsiteY0" fmla="*/ 584200 h 584200"/>
              <a:gd name="connsiteX1" fmla="*/ 38100 w 2260600"/>
              <a:gd name="connsiteY1" fmla="*/ 558800 h 584200"/>
              <a:gd name="connsiteX2" fmla="*/ 190500 w 2260600"/>
              <a:gd name="connsiteY2" fmla="*/ 533400 h 584200"/>
              <a:gd name="connsiteX3" fmla="*/ 254000 w 2260600"/>
              <a:gd name="connsiteY3" fmla="*/ 520700 h 584200"/>
              <a:gd name="connsiteX4" fmla="*/ 292100 w 2260600"/>
              <a:gd name="connsiteY4" fmla="*/ 508000 h 584200"/>
              <a:gd name="connsiteX5" fmla="*/ 342900 w 2260600"/>
              <a:gd name="connsiteY5" fmla="*/ 495300 h 584200"/>
              <a:gd name="connsiteX6" fmla="*/ 381000 w 2260600"/>
              <a:gd name="connsiteY6" fmla="*/ 482600 h 584200"/>
              <a:gd name="connsiteX7" fmla="*/ 622300 w 2260600"/>
              <a:gd name="connsiteY7" fmla="*/ 469900 h 584200"/>
              <a:gd name="connsiteX8" fmla="*/ 1409700 w 2260600"/>
              <a:gd name="connsiteY8" fmla="*/ 444500 h 584200"/>
              <a:gd name="connsiteX9" fmla="*/ 1549400 w 2260600"/>
              <a:gd name="connsiteY9" fmla="*/ 419100 h 584200"/>
              <a:gd name="connsiteX10" fmla="*/ 1651000 w 2260600"/>
              <a:gd name="connsiteY10" fmla="*/ 342900 h 584200"/>
              <a:gd name="connsiteX11" fmla="*/ 1778000 w 2260600"/>
              <a:gd name="connsiteY11" fmla="*/ 254000 h 584200"/>
              <a:gd name="connsiteX12" fmla="*/ 1866900 w 2260600"/>
              <a:gd name="connsiteY12" fmla="*/ 165100 h 584200"/>
              <a:gd name="connsiteX13" fmla="*/ 1892300 w 2260600"/>
              <a:gd name="connsiteY13" fmla="*/ 127000 h 584200"/>
              <a:gd name="connsiteX14" fmla="*/ 1955800 w 2260600"/>
              <a:gd name="connsiteY14" fmla="*/ 101600 h 584200"/>
              <a:gd name="connsiteX15" fmla="*/ 2032000 w 2260600"/>
              <a:gd name="connsiteY15" fmla="*/ 76200 h 584200"/>
              <a:gd name="connsiteX16" fmla="*/ 2070100 w 2260600"/>
              <a:gd name="connsiteY16" fmla="*/ 63500 h 584200"/>
              <a:gd name="connsiteX17" fmla="*/ 2159000 w 2260600"/>
              <a:gd name="connsiteY17" fmla="*/ 50800 h 584200"/>
              <a:gd name="connsiteX18" fmla="*/ 2197100 w 2260600"/>
              <a:gd name="connsiteY18" fmla="*/ 38100 h 584200"/>
              <a:gd name="connsiteX19" fmla="*/ 2235200 w 2260600"/>
              <a:gd name="connsiteY19" fmla="*/ 12700 h 584200"/>
              <a:gd name="connsiteX20" fmla="*/ 2260600 w 2260600"/>
              <a:gd name="connsiteY20" fmla="*/ 0 h 584200"/>
              <a:gd name="connsiteX21" fmla="*/ 2260600 w 2260600"/>
              <a:gd name="connsiteY21" fmla="*/ 0 h 584200"/>
              <a:gd name="connsiteX22" fmla="*/ 2247900 w 2260600"/>
              <a:gd name="connsiteY22" fmla="*/ 127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60600" h="584200">
                <a:moveTo>
                  <a:pt x="0" y="584200"/>
                </a:moveTo>
                <a:cubicBezTo>
                  <a:pt x="12700" y="575733"/>
                  <a:pt x="23352" y="562733"/>
                  <a:pt x="38100" y="558800"/>
                </a:cubicBezTo>
                <a:cubicBezTo>
                  <a:pt x="87862" y="545530"/>
                  <a:pt x="139999" y="543500"/>
                  <a:pt x="190500" y="533400"/>
                </a:cubicBezTo>
                <a:cubicBezTo>
                  <a:pt x="211667" y="529167"/>
                  <a:pt x="233059" y="525935"/>
                  <a:pt x="254000" y="520700"/>
                </a:cubicBezTo>
                <a:cubicBezTo>
                  <a:pt x="266987" y="517453"/>
                  <a:pt x="279228" y="511678"/>
                  <a:pt x="292100" y="508000"/>
                </a:cubicBezTo>
                <a:cubicBezTo>
                  <a:pt x="308883" y="503205"/>
                  <a:pt x="326117" y="500095"/>
                  <a:pt x="342900" y="495300"/>
                </a:cubicBezTo>
                <a:cubicBezTo>
                  <a:pt x="355772" y="491622"/>
                  <a:pt x="367668" y="483812"/>
                  <a:pt x="381000" y="482600"/>
                </a:cubicBezTo>
                <a:cubicBezTo>
                  <a:pt x="461214" y="475308"/>
                  <a:pt x="541887" y="474495"/>
                  <a:pt x="622300" y="469900"/>
                </a:cubicBezTo>
                <a:cubicBezTo>
                  <a:pt x="1080063" y="443742"/>
                  <a:pt x="584978" y="462429"/>
                  <a:pt x="1409700" y="444500"/>
                </a:cubicBezTo>
                <a:cubicBezTo>
                  <a:pt x="1456267" y="436033"/>
                  <a:pt x="1504224" y="433217"/>
                  <a:pt x="1549400" y="419100"/>
                </a:cubicBezTo>
                <a:cubicBezTo>
                  <a:pt x="1616014" y="398283"/>
                  <a:pt x="1604386" y="379156"/>
                  <a:pt x="1651000" y="342900"/>
                </a:cubicBezTo>
                <a:cubicBezTo>
                  <a:pt x="1692756" y="310423"/>
                  <a:pt x="1738873" y="289570"/>
                  <a:pt x="1778000" y="254000"/>
                </a:cubicBezTo>
                <a:cubicBezTo>
                  <a:pt x="1809009" y="225810"/>
                  <a:pt x="1843654" y="199969"/>
                  <a:pt x="1866900" y="165100"/>
                </a:cubicBezTo>
                <a:cubicBezTo>
                  <a:pt x="1875367" y="152400"/>
                  <a:pt x="1879880" y="135872"/>
                  <a:pt x="1892300" y="127000"/>
                </a:cubicBezTo>
                <a:cubicBezTo>
                  <a:pt x="1910851" y="113749"/>
                  <a:pt x="1934375" y="109391"/>
                  <a:pt x="1955800" y="101600"/>
                </a:cubicBezTo>
                <a:cubicBezTo>
                  <a:pt x="1980962" y="92450"/>
                  <a:pt x="2006600" y="84667"/>
                  <a:pt x="2032000" y="76200"/>
                </a:cubicBezTo>
                <a:cubicBezTo>
                  <a:pt x="2044700" y="71967"/>
                  <a:pt x="2056848" y="65393"/>
                  <a:pt x="2070100" y="63500"/>
                </a:cubicBezTo>
                <a:lnTo>
                  <a:pt x="2159000" y="50800"/>
                </a:lnTo>
                <a:cubicBezTo>
                  <a:pt x="2171700" y="46567"/>
                  <a:pt x="2185126" y="44087"/>
                  <a:pt x="2197100" y="38100"/>
                </a:cubicBezTo>
                <a:cubicBezTo>
                  <a:pt x="2210752" y="31274"/>
                  <a:pt x="2222112" y="20553"/>
                  <a:pt x="2235200" y="12700"/>
                </a:cubicBezTo>
                <a:cubicBezTo>
                  <a:pt x="2243317" y="7830"/>
                  <a:pt x="2252133" y="4233"/>
                  <a:pt x="2260600" y="0"/>
                </a:cubicBezTo>
                <a:lnTo>
                  <a:pt x="2260600" y="0"/>
                </a:lnTo>
                <a:lnTo>
                  <a:pt x="2247900" y="1270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2"/>
          <p:cNvSpPr/>
          <p:nvPr/>
        </p:nvSpPr>
        <p:spPr>
          <a:xfrm>
            <a:off x="6273800" y="5421588"/>
            <a:ext cx="1145395" cy="979212"/>
          </a:xfrm>
          <a:custGeom>
            <a:avLst/>
            <a:gdLst>
              <a:gd name="connsiteX0" fmla="*/ 0 w 1145395"/>
              <a:gd name="connsiteY0" fmla="*/ 1312 h 979212"/>
              <a:gd name="connsiteX1" fmla="*/ 127000 w 1145395"/>
              <a:gd name="connsiteY1" fmla="*/ 115612 h 979212"/>
              <a:gd name="connsiteX2" fmla="*/ 266700 w 1145395"/>
              <a:gd name="connsiteY2" fmla="*/ 255312 h 979212"/>
              <a:gd name="connsiteX3" fmla="*/ 368300 w 1145395"/>
              <a:gd name="connsiteY3" fmla="*/ 356912 h 979212"/>
              <a:gd name="connsiteX4" fmla="*/ 406400 w 1145395"/>
              <a:gd name="connsiteY4" fmla="*/ 395012 h 979212"/>
              <a:gd name="connsiteX5" fmla="*/ 431800 w 1145395"/>
              <a:gd name="connsiteY5" fmla="*/ 445812 h 979212"/>
              <a:gd name="connsiteX6" fmla="*/ 469900 w 1145395"/>
              <a:gd name="connsiteY6" fmla="*/ 496612 h 979212"/>
              <a:gd name="connsiteX7" fmla="*/ 546100 w 1145395"/>
              <a:gd name="connsiteY7" fmla="*/ 636312 h 979212"/>
              <a:gd name="connsiteX8" fmla="*/ 711200 w 1145395"/>
              <a:gd name="connsiteY8" fmla="*/ 737912 h 979212"/>
              <a:gd name="connsiteX9" fmla="*/ 762000 w 1145395"/>
              <a:gd name="connsiteY9" fmla="*/ 750612 h 979212"/>
              <a:gd name="connsiteX10" fmla="*/ 825500 w 1145395"/>
              <a:gd name="connsiteY10" fmla="*/ 776012 h 979212"/>
              <a:gd name="connsiteX11" fmla="*/ 876300 w 1145395"/>
              <a:gd name="connsiteY11" fmla="*/ 788712 h 979212"/>
              <a:gd name="connsiteX12" fmla="*/ 927100 w 1145395"/>
              <a:gd name="connsiteY12" fmla="*/ 814112 h 979212"/>
              <a:gd name="connsiteX13" fmla="*/ 1028700 w 1145395"/>
              <a:gd name="connsiteY13" fmla="*/ 839512 h 979212"/>
              <a:gd name="connsiteX14" fmla="*/ 1143000 w 1145395"/>
              <a:gd name="connsiteY14" fmla="*/ 928412 h 979212"/>
              <a:gd name="connsiteX15" fmla="*/ 1143000 w 1145395"/>
              <a:gd name="connsiteY15" fmla="*/ 979212 h 979212"/>
              <a:gd name="connsiteX16" fmla="*/ 1143000 w 1145395"/>
              <a:gd name="connsiteY16" fmla="*/ 979212 h 97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5395" h="979212">
                <a:moveTo>
                  <a:pt x="0" y="1312"/>
                </a:moveTo>
                <a:cubicBezTo>
                  <a:pt x="84305" y="29414"/>
                  <a:pt x="17473" y="0"/>
                  <a:pt x="127000" y="115612"/>
                </a:cubicBezTo>
                <a:cubicBezTo>
                  <a:pt x="172292" y="163420"/>
                  <a:pt x="215276" y="214173"/>
                  <a:pt x="266700" y="255312"/>
                </a:cubicBezTo>
                <a:cubicBezTo>
                  <a:pt x="378374" y="344651"/>
                  <a:pt x="289225" y="264658"/>
                  <a:pt x="368300" y="356912"/>
                </a:cubicBezTo>
                <a:cubicBezTo>
                  <a:pt x="379989" y="370549"/>
                  <a:pt x="395961" y="380397"/>
                  <a:pt x="406400" y="395012"/>
                </a:cubicBezTo>
                <a:cubicBezTo>
                  <a:pt x="417404" y="410418"/>
                  <a:pt x="421766" y="429758"/>
                  <a:pt x="431800" y="445812"/>
                </a:cubicBezTo>
                <a:cubicBezTo>
                  <a:pt x="443018" y="463761"/>
                  <a:pt x="459235" y="478329"/>
                  <a:pt x="469900" y="496612"/>
                </a:cubicBezTo>
                <a:cubicBezTo>
                  <a:pt x="469998" y="496780"/>
                  <a:pt x="522887" y="613099"/>
                  <a:pt x="546100" y="636312"/>
                </a:cubicBezTo>
                <a:cubicBezTo>
                  <a:pt x="584319" y="674531"/>
                  <a:pt x="661970" y="725605"/>
                  <a:pt x="711200" y="737912"/>
                </a:cubicBezTo>
                <a:cubicBezTo>
                  <a:pt x="728133" y="742145"/>
                  <a:pt x="745441" y="745092"/>
                  <a:pt x="762000" y="750612"/>
                </a:cubicBezTo>
                <a:cubicBezTo>
                  <a:pt x="783627" y="757821"/>
                  <a:pt x="803873" y="768803"/>
                  <a:pt x="825500" y="776012"/>
                </a:cubicBezTo>
                <a:cubicBezTo>
                  <a:pt x="842059" y="781532"/>
                  <a:pt x="859957" y="782583"/>
                  <a:pt x="876300" y="788712"/>
                </a:cubicBezTo>
                <a:cubicBezTo>
                  <a:pt x="894027" y="795359"/>
                  <a:pt x="909699" y="806654"/>
                  <a:pt x="927100" y="814112"/>
                </a:cubicBezTo>
                <a:cubicBezTo>
                  <a:pt x="961271" y="828757"/>
                  <a:pt x="991429" y="832058"/>
                  <a:pt x="1028700" y="839512"/>
                </a:cubicBezTo>
                <a:cubicBezTo>
                  <a:pt x="1099327" y="874826"/>
                  <a:pt x="1133510" y="861983"/>
                  <a:pt x="1143000" y="928412"/>
                </a:cubicBezTo>
                <a:cubicBezTo>
                  <a:pt x="1145395" y="945175"/>
                  <a:pt x="1143000" y="962279"/>
                  <a:pt x="1143000" y="979212"/>
                </a:cubicBezTo>
                <a:lnTo>
                  <a:pt x="1143000" y="979212"/>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Freeform 23"/>
          <p:cNvSpPr/>
          <p:nvPr/>
        </p:nvSpPr>
        <p:spPr>
          <a:xfrm>
            <a:off x="3009900" y="5880100"/>
            <a:ext cx="166880" cy="647700"/>
          </a:xfrm>
          <a:custGeom>
            <a:avLst/>
            <a:gdLst>
              <a:gd name="connsiteX0" fmla="*/ 0 w 166880"/>
              <a:gd name="connsiteY0" fmla="*/ 0 h 647700"/>
              <a:gd name="connsiteX1" fmla="*/ 38100 w 166880"/>
              <a:gd name="connsiteY1" fmla="*/ 177800 h 647700"/>
              <a:gd name="connsiteX2" fmla="*/ 114300 w 166880"/>
              <a:gd name="connsiteY2" fmla="*/ 317500 h 647700"/>
              <a:gd name="connsiteX3" fmla="*/ 152400 w 166880"/>
              <a:gd name="connsiteY3" fmla="*/ 393700 h 647700"/>
              <a:gd name="connsiteX4" fmla="*/ 139700 w 166880"/>
              <a:gd name="connsiteY4" fmla="*/ 647700 h 647700"/>
              <a:gd name="connsiteX5" fmla="*/ 139700 w 166880"/>
              <a:gd name="connsiteY5" fmla="*/ 647700 h 647700"/>
              <a:gd name="connsiteX6" fmla="*/ 139700 w 166880"/>
              <a:gd name="connsiteY6"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80" h="647700">
                <a:moveTo>
                  <a:pt x="0" y="0"/>
                </a:moveTo>
                <a:cubicBezTo>
                  <a:pt x="12700" y="59267"/>
                  <a:pt x="19722" y="120041"/>
                  <a:pt x="38100" y="177800"/>
                </a:cubicBezTo>
                <a:cubicBezTo>
                  <a:pt x="88462" y="336079"/>
                  <a:pt x="70825" y="230550"/>
                  <a:pt x="114300" y="317500"/>
                </a:cubicBezTo>
                <a:cubicBezTo>
                  <a:pt x="166880" y="422660"/>
                  <a:pt x="79607" y="284511"/>
                  <a:pt x="152400" y="393700"/>
                </a:cubicBezTo>
                <a:cubicBezTo>
                  <a:pt x="136888" y="579850"/>
                  <a:pt x="139700" y="495124"/>
                  <a:pt x="139700" y="647700"/>
                </a:cubicBezTo>
                <a:lnTo>
                  <a:pt x="139700" y="647700"/>
                </a:lnTo>
                <a:lnTo>
                  <a:pt x="139700" y="64770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295400" y="3035300"/>
            <a:ext cx="1117600" cy="444500"/>
          </a:xfrm>
          <a:custGeom>
            <a:avLst/>
            <a:gdLst>
              <a:gd name="connsiteX0" fmla="*/ 1117600 w 1117600"/>
              <a:gd name="connsiteY0" fmla="*/ 444500 h 444500"/>
              <a:gd name="connsiteX1" fmla="*/ 990600 w 1117600"/>
              <a:gd name="connsiteY1" fmla="*/ 368300 h 444500"/>
              <a:gd name="connsiteX2" fmla="*/ 876300 w 1117600"/>
              <a:gd name="connsiteY2" fmla="*/ 304800 h 444500"/>
              <a:gd name="connsiteX3" fmla="*/ 749300 w 1117600"/>
              <a:gd name="connsiteY3" fmla="*/ 203200 h 444500"/>
              <a:gd name="connsiteX4" fmla="*/ 647700 w 1117600"/>
              <a:gd name="connsiteY4" fmla="*/ 165100 h 444500"/>
              <a:gd name="connsiteX5" fmla="*/ 609600 w 1117600"/>
              <a:gd name="connsiteY5" fmla="*/ 127000 h 444500"/>
              <a:gd name="connsiteX6" fmla="*/ 571500 w 1117600"/>
              <a:gd name="connsiteY6" fmla="*/ 114300 h 444500"/>
              <a:gd name="connsiteX7" fmla="*/ 533400 w 1117600"/>
              <a:gd name="connsiteY7" fmla="*/ 88900 h 444500"/>
              <a:gd name="connsiteX8" fmla="*/ 482600 w 1117600"/>
              <a:gd name="connsiteY8" fmla="*/ 63500 h 444500"/>
              <a:gd name="connsiteX9" fmla="*/ 381000 w 1117600"/>
              <a:gd name="connsiteY9" fmla="*/ 12700 h 444500"/>
              <a:gd name="connsiteX10" fmla="*/ 0 w 1117600"/>
              <a:gd name="connsiteY10" fmla="*/ 0 h 444500"/>
              <a:gd name="connsiteX11" fmla="*/ 0 w 1117600"/>
              <a:gd name="connsiteY11"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7600" h="444500">
                <a:moveTo>
                  <a:pt x="1117600" y="444500"/>
                </a:moveTo>
                <a:cubicBezTo>
                  <a:pt x="1060891" y="406694"/>
                  <a:pt x="1070863" y="412080"/>
                  <a:pt x="990600" y="368300"/>
                </a:cubicBezTo>
                <a:cubicBezTo>
                  <a:pt x="943489" y="342603"/>
                  <a:pt x="922438" y="338634"/>
                  <a:pt x="876300" y="304800"/>
                </a:cubicBezTo>
                <a:cubicBezTo>
                  <a:pt x="832582" y="272740"/>
                  <a:pt x="801894" y="216349"/>
                  <a:pt x="749300" y="203200"/>
                </a:cubicBezTo>
                <a:cubicBezTo>
                  <a:pt x="708393" y="192973"/>
                  <a:pt x="683460" y="190643"/>
                  <a:pt x="647700" y="165100"/>
                </a:cubicBezTo>
                <a:cubicBezTo>
                  <a:pt x="633085" y="154661"/>
                  <a:pt x="624544" y="136963"/>
                  <a:pt x="609600" y="127000"/>
                </a:cubicBezTo>
                <a:cubicBezTo>
                  <a:pt x="598461" y="119574"/>
                  <a:pt x="583474" y="120287"/>
                  <a:pt x="571500" y="114300"/>
                </a:cubicBezTo>
                <a:cubicBezTo>
                  <a:pt x="557848" y="107474"/>
                  <a:pt x="546652" y="96473"/>
                  <a:pt x="533400" y="88900"/>
                </a:cubicBezTo>
                <a:cubicBezTo>
                  <a:pt x="516962" y="79507"/>
                  <a:pt x="499150" y="72694"/>
                  <a:pt x="482600" y="63500"/>
                </a:cubicBezTo>
                <a:cubicBezTo>
                  <a:pt x="463170" y="52706"/>
                  <a:pt x="412392" y="14662"/>
                  <a:pt x="381000" y="12700"/>
                </a:cubicBezTo>
                <a:cubicBezTo>
                  <a:pt x="254177" y="4774"/>
                  <a:pt x="127071" y="0"/>
                  <a:pt x="0" y="0"/>
                </a:cubicBezTo>
                <a:lnTo>
                  <a:pt x="0" y="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1" name="Straight Arrow Connector 20"/>
          <p:cNvCxnSpPr/>
          <p:nvPr/>
        </p:nvCxnSpPr>
        <p:spPr>
          <a:xfrm rot="10800000" flipV="1">
            <a:off x="4950792" y="3149600"/>
            <a:ext cx="840409" cy="777104"/>
          </a:xfrm>
          <a:prstGeom prst="straightConnector1">
            <a:avLst/>
          </a:prstGeom>
          <a:ln w="889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448300" y="2667000"/>
            <a:ext cx="1292992"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T</a:t>
            </a:r>
            <a:r>
              <a:rPr lang="en-US" sz="2400">
                <a:latin typeface="Times"/>
              </a:rPr>
              <a:t>*, </a:t>
            </a:r>
            <a:r>
              <a:rPr lang="en-US" sz="2400" i="1">
                <a:latin typeface="Times"/>
              </a:rPr>
              <a:t>S</a:t>
            </a:r>
            <a:r>
              <a:rPr lang="en-US" sz="2400">
                <a:latin typeface="Times"/>
              </a:rPr>
              <a:t>)</a:t>
            </a:r>
            <a:endParaRPr lang="en-US" sz="2400" i="1">
              <a:latin typeface="Times"/>
            </a:endParaRPr>
          </a:p>
        </p:txBody>
      </p:sp>
      <p:cxnSp>
        <p:nvCxnSpPr>
          <p:cNvPr id="27" name="Straight Arrow Connector 26"/>
          <p:cNvCxnSpPr/>
          <p:nvPr/>
        </p:nvCxnSpPr>
        <p:spPr>
          <a:xfrm>
            <a:off x="1130300" y="4356100"/>
            <a:ext cx="889003" cy="266703"/>
          </a:xfrm>
          <a:prstGeom prst="straightConnector1">
            <a:avLst/>
          </a:prstGeom>
          <a:ln w="889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93700" y="3873500"/>
            <a:ext cx="814045"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S</a:t>
            </a:r>
            <a:r>
              <a:rPr lang="en-US" sz="2400">
                <a:latin typeface="Times"/>
              </a:rPr>
              <a:t>)</a:t>
            </a:r>
            <a:endParaRPr lang="en-US" sz="2400" i="1">
              <a:latin typeface="Times"/>
            </a:endParaRPr>
          </a:p>
        </p:txBody>
      </p:sp>
      <p:sp>
        <p:nvSpPr>
          <p:cNvPr id="29" name="TextBox 28"/>
          <p:cNvSpPr txBox="1"/>
          <p:nvPr/>
        </p:nvSpPr>
        <p:spPr>
          <a:xfrm>
            <a:off x="761600" y="609600"/>
            <a:ext cx="7391400" cy="1323439"/>
          </a:xfrm>
          <a:prstGeom prst="rect">
            <a:avLst/>
          </a:prstGeom>
          <a:noFill/>
        </p:spPr>
        <p:txBody>
          <a:bodyPr wrap="square" rtlCol="0">
            <a:spAutoFit/>
          </a:bodyPr>
          <a:lstStyle/>
          <a:p>
            <a:r>
              <a:rPr lang="en-US" sz="2000">
                <a:latin typeface="Times"/>
              </a:rPr>
              <a:t>Think of the total probability mass as a region on a plane (area = 1).</a:t>
            </a:r>
          </a:p>
          <a:p>
            <a:r>
              <a:rPr lang="en-US" sz="2000">
                <a:latin typeface="Times"/>
              </a:rPr>
              <a:t>A particular surface </a:t>
            </a:r>
            <a:r>
              <a:rPr lang="en-US" sz="2000" i="1">
                <a:latin typeface="Times"/>
              </a:rPr>
              <a:t>S</a:t>
            </a:r>
            <a:r>
              <a:rPr lang="en-US" sz="2000">
                <a:latin typeface="Times"/>
              </a:rPr>
              <a:t> is a sub-region of this region, whose area equals </a:t>
            </a:r>
            <a:r>
              <a:rPr lang="en-US" sz="2000" i="1">
                <a:latin typeface="Times"/>
              </a:rPr>
              <a:t>P</a:t>
            </a:r>
            <a:r>
              <a:rPr lang="en-US" sz="2000">
                <a:latin typeface="Times"/>
              </a:rPr>
              <a:t>(</a:t>
            </a:r>
            <a:r>
              <a:rPr lang="en-US" sz="2000" i="1">
                <a:latin typeface="Times"/>
              </a:rPr>
              <a:t>S</a:t>
            </a:r>
            <a:r>
              <a:rPr lang="en-US" sz="2000">
                <a:latin typeface="Times"/>
              </a:rPr>
              <a:t>). The joint probability of a surface and a structure, </a:t>
            </a:r>
            <a:r>
              <a:rPr lang="en-US" sz="2000" i="1">
                <a:latin typeface="Times"/>
              </a:rPr>
              <a:t>P</a:t>
            </a:r>
            <a:r>
              <a:rPr lang="en-US" sz="2000">
                <a:latin typeface="Times"/>
              </a:rPr>
              <a:t>(</a:t>
            </a:r>
            <a:r>
              <a:rPr lang="en-US" sz="2000" i="1">
                <a:latin typeface="Times"/>
              </a:rPr>
              <a:t>T</a:t>
            </a:r>
            <a:r>
              <a:rPr lang="en-US" sz="2000">
                <a:latin typeface="Times"/>
              </a:rPr>
              <a:t>, </a:t>
            </a:r>
            <a:r>
              <a:rPr lang="en-US" sz="2000" i="1">
                <a:latin typeface="Times"/>
              </a:rPr>
              <a:t>S</a:t>
            </a:r>
            <a:r>
              <a:rPr lang="en-US" sz="2000">
                <a:latin typeface="Times"/>
              </a:rPr>
              <a:t>), is a sub-region of </a:t>
            </a:r>
            <a:r>
              <a:rPr lang="en-US" sz="2000" i="1">
                <a:latin typeface="Times"/>
              </a:rPr>
              <a:t>P</a:t>
            </a:r>
            <a:r>
              <a:rPr lang="en-US" sz="2000">
                <a:latin typeface="Times"/>
              </a:rPr>
              <a:t>(</a:t>
            </a:r>
            <a:r>
              <a:rPr lang="en-US" sz="2000" i="1">
                <a:latin typeface="Times"/>
              </a:rPr>
              <a:t>S</a:t>
            </a:r>
            <a:r>
              <a:rPr lang="en-US" sz="2000">
                <a:latin typeface="Times"/>
              </a:rPr>
              <a:t>). The largest sub-region of </a:t>
            </a:r>
            <a:r>
              <a:rPr lang="en-US" sz="2000" i="1">
                <a:latin typeface="Times"/>
              </a:rPr>
              <a:t>P</a:t>
            </a:r>
            <a:r>
              <a:rPr lang="en-US" sz="2000">
                <a:latin typeface="Times"/>
              </a:rPr>
              <a:t>(</a:t>
            </a:r>
            <a:r>
              <a:rPr lang="en-US" sz="2000" i="1">
                <a:latin typeface="Times"/>
              </a:rPr>
              <a:t>S</a:t>
            </a:r>
            <a:r>
              <a:rPr lang="en-US" sz="2000">
                <a:latin typeface="Times"/>
              </a:rPr>
              <a:t>) is </a:t>
            </a:r>
            <a:r>
              <a:rPr lang="en-US" sz="2000" i="1">
                <a:latin typeface="Times"/>
              </a:rPr>
              <a:t>P</a:t>
            </a:r>
            <a:r>
              <a:rPr lang="en-US" sz="2000">
                <a:latin typeface="Times"/>
              </a:rPr>
              <a:t>(</a:t>
            </a:r>
            <a:r>
              <a:rPr lang="en-US" sz="2000" i="1">
                <a:latin typeface="Times"/>
              </a:rPr>
              <a:t>T</a:t>
            </a:r>
            <a:r>
              <a:rPr lang="en-US" sz="2000">
                <a:latin typeface="Times"/>
              </a:rPr>
              <a:t>*, </a:t>
            </a:r>
            <a:r>
              <a:rPr lang="en-US" sz="2000" i="1">
                <a:latin typeface="Times"/>
              </a:rPr>
              <a:t>S</a:t>
            </a:r>
            <a:r>
              <a:rPr lang="en-US" sz="2000">
                <a:latin typeface="Times"/>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21147" y="420231"/>
            <a:ext cx="8280800" cy="2308324"/>
          </a:xfrm>
          <a:prstGeom prst="rect">
            <a:avLst/>
          </a:prstGeom>
          <a:noFill/>
        </p:spPr>
        <p:txBody>
          <a:bodyPr wrap="square" rtlCol="0">
            <a:spAutoFit/>
          </a:bodyPr>
          <a:lstStyle/>
          <a:p>
            <a:r>
              <a:rPr lang="en-US" sz="2000">
                <a:latin typeface="Times"/>
              </a:rPr>
              <a:t>A marginal model computes </a:t>
            </a:r>
            <a:r>
              <a:rPr lang="en-US" sz="2000" i="1">
                <a:latin typeface="Times"/>
              </a:rPr>
              <a:t>P</a:t>
            </a:r>
            <a:r>
              <a:rPr lang="en-US" sz="2000">
                <a:latin typeface="Times"/>
              </a:rPr>
              <a:t>(</a:t>
            </a:r>
            <a:r>
              <a:rPr lang="en-US" sz="2000" i="1">
                <a:latin typeface="Times"/>
              </a:rPr>
              <a:t>S</a:t>
            </a:r>
            <a:r>
              <a:rPr lang="en-US" sz="2000">
                <a:latin typeface="Times"/>
              </a:rPr>
              <a:t>) by adding all its sub-regions. A maximal model takes </a:t>
            </a:r>
            <a:r>
              <a:rPr lang="en-US" sz="2000" i="1">
                <a:latin typeface="Times"/>
              </a:rPr>
              <a:t>P</a:t>
            </a:r>
            <a:r>
              <a:rPr lang="en-US" sz="2000">
                <a:latin typeface="Times"/>
              </a:rPr>
              <a:t>(</a:t>
            </a:r>
            <a:r>
              <a:rPr lang="en-US" sz="2000" i="1">
                <a:latin typeface="Times"/>
              </a:rPr>
              <a:t>T</a:t>
            </a:r>
            <a:r>
              <a:rPr lang="en-US" sz="2000">
                <a:latin typeface="Times"/>
              </a:rPr>
              <a:t>*, </a:t>
            </a:r>
            <a:r>
              <a:rPr lang="en-US" sz="2000" i="1">
                <a:latin typeface="Times"/>
              </a:rPr>
              <a:t>S</a:t>
            </a:r>
            <a:r>
              <a:rPr lang="en-US" sz="2000">
                <a:latin typeface="Times"/>
              </a:rPr>
              <a:t>) to represent </a:t>
            </a:r>
            <a:r>
              <a:rPr lang="en-US" sz="2000" i="1">
                <a:latin typeface="Times"/>
              </a:rPr>
              <a:t>P</a:t>
            </a:r>
            <a:r>
              <a:rPr lang="en-US" sz="2000">
                <a:latin typeface="Times"/>
              </a:rPr>
              <a:t>(</a:t>
            </a:r>
            <a:r>
              <a:rPr lang="en-US" sz="2000" i="1">
                <a:latin typeface="Times"/>
              </a:rPr>
              <a:t>S</a:t>
            </a:r>
            <a:r>
              <a:rPr lang="en-US" sz="2000">
                <a:latin typeface="Times"/>
              </a:rPr>
              <a:t>).</a:t>
            </a:r>
          </a:p>
          <a:p>
            <a:endParaRPr lang="en-US" sz="2000">
              <a:latin typeface="Times"/>
            </a:endParaRPr>
          </a:p>
          <a:p>
            <a:r>
              <a:rPr lang="en-US" sz="2000">
                <a:latin typeface="Times"/>
              </a:rPr>
              <a:t>An example of a maximal model in music would be a surface model that considers only the best key structure in calculating the </a:t>
            </a:r>
            <a:r>
              <a:rPr lang="en-US" sz="2000" i="1">
                <a:latin typeface="Times"/>
              </a:rPr>
              <a:t>P</a:t>
            </a:r>
            <a:r>
              <a:rPr lang="en-US" sz="2000">
                <a:latin typeface="Times"/>
              </a:rPr>
              <a:t> of a note pattern. An example in language would be a model that considers only the best syntactic analysis in calculating the </a:t>
            </a:r>
            <a:r>
              <a:rPr lang="en-US" sz="2000" i="1">
                <a:latin typeface="Times"/>
              </a:rPr>
              <a:t>P</a:t>
            </a:r>
            <a:r>
              <a:rPr lang="en-US" sz="2000">
                <a:latin typeface="Times"/>
              </a:rPr>
              <a:t> of a word sequence (Chelba &amp; Jelinek 1998).</a:t>
            </a:r>
          </a:p>
        </p:txBody>
      </p:sp>
      <p:sp>
        <p:nvSpPr>
          <p:cNvPr id="5" name="Freeform 4"/>
          <p:cNvSpPr/>
          <p:nvPr/>
        </p:nvSpPr>
        <p:spPr>
          <a:xfrm>
            <a:off x="2057400" y="3266304"/>
            <a:ext cx="4343400" cy="3048000"/>
          </a:xfrm>
          <a:custGeom>
            <a:avLst/>
            <a:gdLst>
              <a:gd name="connsiteX0" fmla="*/ 8312 w 2700712"/>
              <a:gd name="connsiteY0" fmla="*/ 513520 h 1961320"/>
              <a:gd name="connsiteX1" fmla="*/ 40062 w 2700712"/>
              <a:gd name="connsiteY1" fmla="*/ 704020 h 1961320"/>
              <a:gd name="connsiteX2" fmla="*/ 59112 w 2700712"/>
              <a:gd name="connsiteY2" fmla="*/ 786570 h 1961320"/>
              <a:gd name="connsiteX3" fmla="*/ 90862 w 2700712"/>
              <a:gd name="connsiteY3" fmla="*/ 894520 h 1961320"/>
              <a:gd name="connsiteX4" fmla="*/ 128962 w 2700712"/>
              <a:gd name="connsiteY4" fmla="*/ 1027870 h 1961320"/>
              <a:gd name="connsiteX5" fmla="*/ 148012 w 2700712"/>
              <a:gd name="connsiteY5" fmla="*/ 1065970 h 1961320"/>
              <a:gd name="connsiteX6" fmla="*/ 179762 w 2700712"/>
              <a:gd name="connsiteY6" fmla="*/ 1142170 h 1961320"/>
              <a:gd name="connsiteX7" fmla="*/ 205162 w 2700712"/>
              <a:gd name="connsiteY7" fmla="*/ 1199320 h 1961320"/>
              <a:gd name="connsiteX8" fmla="*/ 268662 w 2700712"/>
              <a:gd name="connsiteY8" fmla="*/ 1332670 h 1961320"/>
              <a:gd name="connsiteX9" fmla="*/ 281362 w 2700712"/>
              <a:gd name="connsiteY9" fmla="*/ 1358070 h 1961320"/>
              <a:gd name="connsiteX10" fmla="*/ 370262 w 2700712"/>
              <a:gd name="connsiteY10" fmla="*/ 1415220 h 1961320"/>
              <a:gd name="connsiteX11" fmla="*/ 433762 w 2700712"/>
              <a:gd name="connsiteY11" fmla="*/ 1453320 h 1961320"/>
              <a:gd name="connsiteX12" fmla="*/ 478212 w 2700712"/>
              <a:gd name="connsiteY12" fmla="*/ 1485070 h 1961320"/>
              <a:gd name="connsiteX13" fmla="*/ 490912 w 2700712"/>
              <a:gd name="connsiteY13" fmla="*/ 1510470 h 1961320"/>
              <a:gd name="connsiteX14" fmla="*/ 497262 w 2700712"/>
              <a:gd name="connsiteY14" fmla="*/ 1561270 h 1961320"/>
              <a:gd name="connsiteX15" fmla="*/ 522662 w 2700712"/>
              <a:gd name="connsiteY15" fmla="*/ 1618420 h 1961320"/>
              <a:gd name="connsiteX16" fmla="*/ 541712 w 2700712"/>
              <a:gd name="connsiteY16" fmla="*/ 1637470 h 1961320"/>
              <a:gd name="connsiteX17" fmla="*/ 579812 w 2700712"/>
              <a:gd name="connsiteY17" fmla="*/ 1662870 h 1961320"/>
              <a:gd name="connsiteX18" fmla="*/ 611562 w 2700712"/>
              <a:gd name="connsiteY18" fmla="*/ 1669220 h 1961320"/>
              <a:gd name="connsiteX19" fmla="*/ 763962 w 2700712"/>
              <a:gd name="connsiteY19" fmla="*/ 1662870 h 1961320"/>
              <a:gd name="connsiteX20" fmla="*/ 814762 w 2700712"/>
              <a:gd name="connsiteY20" fmla="*/ 1650170 h 1961320"/>
              <a:gd name="connsiteX21" fmla="*/ 916362 w 2700712"/>
              <a:gd name="connsiteY21" fmla="*/ 1675570 h 1961320"/>
              <a:gd name="connsiteX22" fmla="*/ 935412 w 2700712"/>
              <a:gd name="connsiteY22" fmla="*/ 1688270 h 1961320"/>
              <a:gd name="connsiteX23" fmla="*/ 979862 w 2700712"/>
              <a:gd name="connsiteY23" fmla="*/ 1694620 h 1961320"/>
              <a:gd name="connsiteX24" fmla="*/ 1119562 w 2700712"/>
              <a:gd name="connsiteY24" fmla="*/ 1745420 h 1961320"/>
              <a:gd name="connsiteX25" fmla="*/ 1316412 w 2700712"/>
              <a:gd name="connsiteY25" fmla="*/ 1808920 h 1961320"/>
              <a:gd name="connsiteX26" fmla="*/ 1487862 w 2700712"/>
              <a:gd name="connsiteY26" fmla="*/ 1866070 h 1961320"/>
              <a:gd name="connsiteX27" fmla="*/ 1652962 w 2700712"/>
              <a:gd name="connsiteY27" fmla="*/ 1904170 h 1961320"/>
              <a:gd name="connsiteX28" fmla="*/ 1741862 w 2700712"/>
              <a:gd name="connsiteY28" fmla="*/ 1916870 h 1961320"/>
              <a:gd name="connsiteX29" fmla="*/ 1773612 w 2700712"/>
              <a:gd name="connsiteY29" fmla="*/ 1923220 h 1961320"/>
              <a:gd name="connsiteX30" fmla="*/ 1849812 w 2700712"/>
              <a:gd name="connsiteY30" fmla="*/ 1948620 h 1961320"/>
              <a:gd name="connsiteX31" fmla="*/ 1894262 w 2700712"/>
              <a:gd name="connsiteY31" fmla="*/ 1961320 h 1961320"/>
              <a:gd name="connsiteX32" fmla="*/ 1983162 w 2700712"/>
              <a:gd name="connsiteY32" fmla="*/ 1948620 h 1961320"/>
              <a:gd name="connsiteX33" fmla="*/ 2040312 w 2700712"/>
              <a:gd name="connsiteY33" fmla="*/ 1916870 h 1961320"/>
              <a:gd name="connsiteX34" fmla="*/ 2084762 w 2700712"/>
              <a:gd name="connsiteY34" fmla="*/ 1872420 h 1961320"/>
              <a:gd name="connsiteX35" fmla="*/ 2122862 w 2700712"/>
              <a:gd name="connsiteY35" fmla="*/ 1840670 h 1961320"/>
              <a:gd name="connsiteX36" fmla="*/ 2167312 w 2700712"/>
              <a:gd name="connsiteY36" fmla="*/ 1808920 h 1961320"/>
              <a:gd name="connsiteX37" fmla="*/ 2243512 w 2700712"/>
              <a:gd name="connsiteY37" fmla="*/ 1726370 h 1961320"/>
              <a:gd name="connsiteX38" fmla="*/ 2287962 w 2700712"/>
              <a:gd name="connsiteY38" fmla="*/ 1656520 h 1961320"/>
              <a:gd name="connsiteX39" fmla="*/ 2370512 w 2700712"/>
              <a:gd name="connsiteY39" fmla="*/ 1580320 h 1961320"/>
              <a:gd name="connsiteX40" fmla="*/ 2414962 w 2700712"/>
              <a:gd name="connsiteY40" fmla="*/ 1548570 h 1961320"/>
              <a:gd name="connsiteX41" fmla="*/ 2478462 w 2700712"/>
              <a:gd name="connsiteY41" fmla="*/ 1485070 h 1961320"/>
              <a:gd name="connsiteX42" fmla="*/ 2516562 w 2700712"/>
              <a:gd name="connsiteY42" fmla="*/ 1459670 h 1961320"/>
              <a:gd name="connsiteX43" fmla="*/ 2541962 w 2700712"/>
              <a:gd name="connsiteY43" fmla="*/ 1440620 h 1961320"/>
              <a:gd name="connsiteX44" fmla="*/ 2580062 w 2700712"/>
              <a:gd name="connsiteY44" fmla="*/ 1427920 h 1961320"/>
              <a:gd name="connsiteX45" fmla="*/ 2611812 w 2700712"/>
              <a:gd name="connsiteY45" fmla="*/ 1402520 h 1961320"/>
              <a:gd name="connsiteX46" fmla="*/ 2656262 w 2700712"/>
              <a:gd name="connsiteY46" fmla="*/ 1358070 h 1961320"/>
              <a:gd name="connsiteX47" fmla="*/ 2668962 w 2700712"/>
              <a:gd name="connsiteY47" fmla="*/ 1326320 h 1961320"/>
              <a:gd name="connsiteX48" fmla="*/ 2675312 w 2700712"/>
              <a:gd name="connsiteY48" fmla="*/ 1288220 h 1961320"/>
              <a:gd name="connsiteX49" fmla="*/ 2681662 w 2700712"/>
              <a:gd name="connsiteY49" fmla="*/ 1269170 h 1961320"/>
              <a:gd name="connsiteX50" fmla="*/ 2694362 w 2700712"/>
              <a:gd name="connsiteY50" fmla="*/ 1224720 h 1961320"/>
              <a:gd name="connsiteX51" fmla="*/ 2700712 w 2700712"/>
              <a:gd name="connsiteY51" fmla="*/ 1180270 h 1961320"/>
              <a:gd name="connsiteX52" fmla="*/ 2694362 w 2700712"/>
              <a:gd name="connsiteY52" fmla="*/ 1021520 h 1961320"/>
              <a:gd name="connsiteX53" fmla="*/ 2688012 w 2700712"/>
              <a:gd name="connsiteY53" fmla="*/ 996120 h 1961320"/>
              <a:gd name="connsiteX54" fmla="*/ 2656262 w 2700712"/>
              <a:gd name="connsiteY54" fmla="*/ 958020 h 1961320"/>
              <a:gd name="connsiteX55" fmla="*/ 2637212 w 2700712"/>
              <a:gd name="connsiteY55" fmla="*/ 932620 h 1961320"/>
              <a:gd name="connsiteX56" fmla="*/ 2605462 w 2700712"/>
              <a:gd name="connsiteY56" fmla="*/ 913570 h 1961320"/>
              <a:gd name="connsiteX57" fmla="*/ 2554662 w 2700712"/>
              <a:gd name="connsiteY57" fmla="*/ 869120 h 1961320"/>
              <a:gd name="connsiteX58" fmla="*/ 2516562 w 2700712"/>
              <a:gd name="connsiteY58" fmla="*/ 856420 h 1961320"/>
              <a:gd name="connsiteX59" fmla="*/ 2465762 w 2700712"/>
              <a:gd name="connsiteY59" fmla="*/ 837370 h 1961320"/>
              <a:gd name="connsiteX60" fmla="*/ 2383212 w 2700712"/>
              <a:gd name="connsiteY60" fmla="*/ 824670 h 1961320"/>
              <a:gd name="connsiteX61" fmla="*/ 2357812 w 2700712"/>
              <a:gd name="connsiteY61" fmla="*/ 818320 h 1961320"/>
              <a:gd name="connsiteX62" fmla="*/ 2268912 w 2700712"/>
              <a:gd name="connsiteY62" fmla="*/ 811970 h 1961320"/>
              <a:gd name="connsiteX63" fmla="*/ 2230812 w 2700712"/>
              <a:gd name="connsiteY63" fmla="*/ 792920 h 1961320"/>
              <a:gd name="connsiteX64" fmla="*/ 2224462 w 2700712"/>
              <a:gd name="connsiteY64" fmla="*/ 691320 h 1961320"/>
              <a:gd name="connsiteX65" fmla="*/ 2211762 w 2700712"/>
              <a:gd name="connsiteY65" fmla="*/ 640520 h 1961320"/>
              <a:gd name="connsiteX66" fmla="*/ 2205412 w 2700712"/>
              <a:gd name="connsiteY66" fmla="*/ 608770 h 1961320"/>
              <a:gd name="connsiteX67" fmla="*/ 2122862 w 2700712"/>
              <a:gd name="connsiteY67" fmla="*/ 424620 h 1961320"/>
              <a:gd name="connsiteX68" fmla="*/ 2002212 w 2700712"/>
              <a:gd name="connsiteY68" fmla="*/ 291270 h 1961320"/>
              <a:gd name="connsiteX69" fmla="*/ 1945062 w 2700712"/>
              <a:gd name="connsiteY69" fmla="*/ 227770 h 1961320"/>
              <a:gd name="connsiteX70" fmla="*/ 1913312 w 2700712"/>
              <a:gd name="connsiteY70" fmla="*/ 202370 h 1961320"/>
              <a:gd name="connsiteX71" fmla="*/ 1824412 w 2700712"/>
              <a:gd name="connsiteY71" fmla="*/ 138870 h 1961320"/>
              <a:gd name="connsiteX72" fmla="*/ 1786312 w 2700712"/>
              <a:gd name="connsiteY72" fmla="*/ 113470 h 1961320"/>
              <a:gd name="connsiteX73" fmla="*/ 1760912 w 2700712"/>
              <a:gd name="connsiteY73" fmla="*/ 88070 h 1961320"/>
              <a:gd name="connsiteX74" fmla="*/ 1722812 w 2700712"/>
              <a:gd name="connsiteY74" fmla="*/ 69020 h 1961320"/>
              <a:gd name="connsiteX75" fmla="*/ 1659312 w 2700712"/>
              <a:gd name="connsiteY75" fmla="*/ 30920 h 1961320"/>
              <a:gd name="connsiteX76" fmla="*/ 1614862 w 2700712"/>
              <a:gd name="connsiteY76" fmla="*/ 18220 h 1961320"/>
              <a:gd name="connsiteX77" fmla="*/ 1570412 w 2700712"/>
              <a:gd name="connsiteY77" fmla="*/ 5520 h 1961320"/>
              <a:gd name="connsiteX78" fmla="*/ 1418012 w 2700712"/>
              <a:gd name="connsiteY78" fmla="*/ 11870 h 1961320"/>
              <a:gd name="connsiteX79" fmla="*/ 1329112 w 2700712"/>
              <a:gd name="connsiteY79" fmla="*/ 24570 h 1961320"/>
              <a:gd name="connsiteX80" fmla="*/ 1170362 w 2700712"/>
              <a:gd name="connsiteY80" fmla="*/ 37270 h 1961320"/>
              <a:gd name="connsiteX81" fmla="*/ 1113212 w 2700712"/>
              <a:gd name="connsiteY81" fmla="*/ 43620 h 1961320"/>
              <a:gd name="connsiteX82" fmla="*/ 986212 w 2700712"/>
              <a:gd name="connsiteY82" fmla="*/ 49970 h 1961320"/>
              <a:gd name="connsiteX83" fmla="*/ 744912 w 2700712"/>
              <a:gd name="connsiteY83" fmla="*/ 62670 h 1961320"/>
              <a:gd name="connsiteX84" fmla="*/ 681412 w 2700712"/>
              <a:gd name="connsiteY84" fmla="*/ 69020 h 1961320"/>
              <a:gd name="connsiteX85" fmla="*/ 643312 w 2700712"/>
              <a:gd name="connsiteY85" fmla="*/ 75370 h 1961320"/>
              <a:gd name="connsiteX86" fmla="*/ 529012 w 2700712"/>
              <a:gd name="connsiteY86" fmla="*/ 88070 h 1961320"/>
              <a:gd name="connsiteX87" fmla="*/ 497262 w 2700712"/>
              <a:gd name="connsiteY87" fmla="*/ 94420 h 1961320"/>
              <a:gd name="connsiteX88" fmla="*/ 351212 w 2700712"/>
              <a:gd name="connsiteY88" fmla="*/ 113470 h 1961320"/>
              <a:gd name="connsiteX89" fmla="*/ 287712 w 2700712"/>
              <a:gd name="connsiteY89" fmla="*/ 132520 h 1961320"/>
              <a:gd name="connsiteX90" fmla="*/ 243262 w 2700712"/>
              <a:gd name="connsiteY90" fmla="*/ 145220 h 1961320"/>
              <a:gd name="connsiteX91" fmla="*/ 192462 w 2700712"/>
              <a:gd name="connsiteY91" fmla="*/ 196020 h 1961320"/>
              <a:gd name="connsiteX92" fmla="*/ 160712 w 2700712"/>
              <a:gd name="connsiteY92" fmla="*/ 240470 h 1961320"/>
              <a:gd name="connsiteX93" fmla="*/ 141662 w 2700712"/>
              <a:gd name="connsiteY93" fmla="*/ 284920 h 1961320"/>
              <a:gd name="connsiteX94" fmla="*/ 122612 w 2700712"/>
              <a:gd name="connsiteY94" fmla="*/ 310320 h 1961320"/>
              <a:gd name="connsiteX95" fmla="*/ 109912 w 2700712"/>
              <a:gd name="connsiteY95" fmla="*/ 329370 h 1961320"/>
              <a:gd name="connsiteX96" fmla="*/ 90862 w 2700712"/>
              <a:gd name="connsiteY96" fmla="*/ 348420 h 1961320"/>
              <a:gd name="connsiteX97" fmla="*/ 59112 w 2700712"/>
              <a:gd name="connsiteY97" fmla="*/ 386520 h 1961320"/>
              <a:gd name="connsiteX98" fmla="*/ 46412 w 2700712"/>
              <a:gd name="connsiteY98" fmla="*/ 430970 h 1961320"/>
              <a:gd name="connsiteX99" fmla="*/ 40062 w 2700712"/>
              <a:gd name="connsiteY99" fmla="*/ 450020 h 1961320"/>
              <a:gd name="connsiteX100" fmla="*/ 33712 w 2700712"/>
              <a:gd name="connsiteY100" fmla="*/ 481770 h 1961320"/>
              <a:gd name="connsiteX101" fmla="*/ 21012 w 2700712"/>
              <a:gd name="connsiteY101" fmla="*/ 507170 h 1961320"/>
              <a:gd name="connsiteX102" fmla="*/ 14662 w 2700712"/>
              <a:gd name="connsiteY102" fmla="*/ 526220 h 1961320"/>
              <a:gd name="connsiteX103" fmla="*/ 8312 w 2700712"/>
              <a:gd name="connsiteY103" fmla="*/ 513520 h 196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2700712" h="1961320">
                <a:moveTo>
                  <a:pt x="8312" y="513520"/>
                </a:moveTo>
                <a:cubicBezTo>
                  <a:pt x="12545" y="543153"/>
                  <a:pt x="0" y="530416"/>
                  <a:pt x="40062" y="704020"/>
                </a:cubicBezTo>
                <a:cubicBezTo>
                  <a:pt x="46412" y="731537"/>
                  <a:pt x="51144" y="759478"/>
                  <a:pt x="59112" y="786570"/>
                </a:cubicBezTo>
                <a:cubicBezTo>
                  <a:pt x="69695" y="822553"/>
                  <a:pt x="80888" y="858363"/>
                  <a:pt x="90862" y="894520"/>
                </a:cubicBezTo>
                <a:cubicBezTo>
                  <a:pt x="106919" y="952725"/>
                  <a:pt x="107664" y="974624"/>
                  <a:pt x="128962" y="1027870"/>
                </a:cubicBezTo>
                <a:cubicBezTo>
                  <a:pt x="134235" y="1041053"/>
                  <a:pt x="142245" y="1052995"/>
                  <a:pt x="148012" y="1065970"/>
                </a:cubicBezTo>
                <a:cubicBezTo>
                  <a:pt x="159188" y="1091115"/>
                  <a:pt x="168923" y="1116878"/>
                  <a:pt x="179762" y="1142170"/>
                </a:cubicBezTo>
                <a:cubicBezTo>
                  <a:pt x="187974" y="1161331"/>
                  <a:pt x="196950" y="1180159"/>
                  <a:pt x="205162" y="1199320"/>
                </a:cubicBezTo>
                <a:cubicBezTo>
                  <a:pt x="257748" y="1322020"/>
                  <a:pt x="213685" y="1230571"/>
                  <a:pt x="268662" y="1332670"/>
                </a:cubicBezTo>
                <a:cubicBezTo>
                  <a:pt x="273150" y="1341005"/>
                  <a:pt x="275682" y="1350497"/>
                  <a:pt x="281362" y="1358070"/>
                </a:cubicBezTo>
                <a:cubicBezTo>
                  <a:pt x="309464" y="1395540"/>
                  <a:pt x="323785" y="1387334"/>
                  <a:pt x="370262" y="1415220"/>
                </a:cubicBezTo>
                <a:cubicBezTo>
                  <a:pt x="391429" y="1427920"/>
                  <a:pt x="414015" y="1438509"/>
                  <a:pt x="433762" y="1453320"/>
                </a:cubicBezTo>
                <a:cubicBezTo>
                  <a:pt x="465267" y="1476949"/>
                  <a:pt x="450356" y="1466499"/>
                  <a:pt x="478212" y="1485070"/>
                </a:cubicBezTo>
                <a:cubicBezTo>
                  <a:pt x="482445" y="1493537"/>
                  <a:pt x="488616" y="1501287"/>
                  <a:pt x="490912" y="1510470"/>
                </a:cubicBezTo>
                <a:cubicBezTo>
                  <a:pt x="495051" y="1527026"/>
                  <a:pt x="493686" y="1544584"/>
                  <a:pt x="497262" y="1561270"/>
                </a:cubicBezTo>
                <a:cubicBezTo>
                  <a:pt x="502054" y="1583634"/>
                  <a:pt x="508420" y="1601330"/>
                  <a:pt x="522662" y="1618420"/>
                </a:cubicBezTo>
                <a:cubicBezTo>
                  <a:pt x="528411" y="1625319"/>
                  <a:pt x="534623" y="1631957"/>
                  <a:pt x="541712" y="1637470"/>
                </a:cubicBezTo>
                <a:cubicBezTo>
                  <a:pt x="553760" y="1646841"/>
                  <a:pt x="564845" y="1659877"/>
                  <a:pt x="579812" y="1662870"/>
                </a:cubicBezTo>
                <a:lnTo>
                  <a:pt x="611562" y="1669220"/>
                </a:lnTo>
                <a:cubicBezTo>
                  <a:pt x="662362" y="1667103"/>
                  <a:pt x="713340" y="1667616"/>
                  <a:pt x="763962" y="1662870"/>
                </a:cubicBezTo>
                <a:cubicBezTo>
                  <a:pt x="781340" y="1661241"/>
                  <a:pt x="814762" y="1650170"/>
                  <a:pt x="814762" y="1650170"/>
                </a:cubicBezTo>
                <a:cubicBezTo>
                  <a:pt x="848629" y="1658637"/>
                  <a:pt x="883073" y="1665058"/>
                  <a:pt x="916362" y="1675570"/>
                </a:cubicBezTo>
                <a:cubicBezTo>
                  <a:pt x="923640" y="1677868"/>
                  <a:pt x="928102" y="1686077"/>
                  <a:pt x="935412" y="1688270"/>
                </a:cubicBezTo>
                <a:cubicBezTo>
                  <a:pt x="949748" y="1692571"/>
                  <a:pt x="965045" y="1692503"/>
                  <a:pt x="979862" y="1694620"/>
                </a:cubicBezTo>
                <a:cubicBezTo>
                  <a:pt x="1177466" y="1753901"/>
                  <a:pt x="888798" y="1664921"/>
                  <a:pt x="1119562" y="1745420"/>
                </a:cubicBezTo>
                <a:cubicBezTo>
                  <a:pt x="1184661" y="1768129"/>
                  <a:pt x="1251004" y="1787117"/>
                  <a:pt x="1316412" y="1808920"/>
                </a:cubicBezTo>
                <a:cubicBezTo>
                  <a:pt x="1406984" y="1839111"/>
                  <a:pt x="1398514" y="1841702"/>
                  <a:pt x="1487862" y="1866070"/>
                </a:cubicBezTo>
                <a:cubicBezTo>
                  <a:pt x="1552524" y="1883705"/>
                  <a:pt x="1593898" y="1895732"/>
                  <a:pt x="1652962" y="1904170"/>
                </a:cubicBezTo>
                <a:cubicBezTo>
                  <a:pt x="1717362" y="1913370"/>
                  <a:pt x="1686307" y="1906769"/>
                  <a:pt x="1741862" y="1916870"/>
                </a:cubicBezTo>
                <a:cubicBezTo>
                  <a:pt x="1752481" y="1918801"/>
                  <a:pt x="1763258" y="1920175"/>
                  <a:pt x="1773612" y="1923220"/>
                </a:cubicBezTo>
                <a:cubicBezTo>
                  <a:pt x="1799298" y="1930775"/>
                  <a:pt x="1823837" y="1942126"/>
                  <a:pt x="1849812" y="1948620"/>
                </a:cubicBezTo>
                <a:cubicBezTo>
                  <a:pt x="1881706" y="1956593"/>
                  <a:pt x="1866933" y="1952210"/>
                  <a:pt x="1894262" y="1961320"/>
                </a:cubicBezTo>
                <a:cubicBezTo>
                  <a:pt x="1908281" y="1959762"/>
                  <a:pt x="1962944" y="1955359"/>
                  <a:pt x="1983162" y="1948620"/>
                </a:cubicBezTo>
                <a:cubicBezTo>
                  <a:pt x="1993186" y="1945279"/>
                  <a:pt x="2034887" y="1921391"/>
                  <a:pt x="2040312" y="1916870"/>
                </a:cubicBezTo>
                <a:cubicBezTo>
                  <a:pt x="2056409" y="1903456"/>
                  <a:pt x="2068665" y="1885834"/>
                  <a:pt x="2084762" y="1872420"/>
                </a:cubicBezTo>
                <a:cubicBezTo>
                  <a:pt x="2097462" y="1861837"/>
                  <a:pt x="2109759" y="1850750"/>
                  <a:pt x="2122862" y="1840670"/>
                </a:cubicBezTo>
                <a:cubicBezTo>
                  <a:pt x="2137294" y="1829568"/>
                  <a:pt x="2153324" y="1820577"/>
                  <a:pt x="2167312" y="1808920"/>
                </a:cubicBezTo>
                <a:cubicBezTo>
                  <a:pt x="2185787" y="1793524"/>
                  <a:pt x="2233082" y="1739929"/>
                  <a:pt x="2243512" y="1726370"/>
                </a:cubicBezTo>
                <a:cubicBezTo>
                  <a:pt x="2279212" y="1679960"/>
                  <a:pt x="2244837" y="1706833"/>
                  <a:pt x="2287962" y="1656520"/>
                </a:cubicBezTo>
                <a:cubicBezTo>
                  <a:pt x="2313495" y="1626731"/>
                  <a:pt x="2339786" y="1603364"/>
                  <a:pt x="2370512" y="1580320"/>
                </a:cubicBezTo>
                <a:cubicBezTo>
                  <a:pt x="2385079" y="1569395"/>
                  <a:pt x="2401309" y="1560617"/>
                  <a:pt x="2414962" y="1548570"/>
                </a:cubicBezTo>
                <a:cubicBezTo>
                  <a:pt x="2437408" y="1528765"/>
                  <a:pt x="2455934" y="1504782"/>
                  <a:pt x="2478462" y="1485070"/>
                </a:cubicBezTo>
                <a:cubicBezTo>
                  <a:pt x="2489949" y="1475019"/>
                  <a:pt x="2504351" y="1468828"/>
                  <a:pt x="2516562" y="1459670"/>
                </a:cubicBezTo>
                <a:cubicBezTo>
                  <a:pt x="2525029" y="1453320"/>
                  <a:pt x="2532496" y="1445353"/>
                  <a:pt x="2541962" y="1440620"/>
                </a:cubicBezTo>
                <a:cubicBezTo>
                  <a:pt x="2553936" y="1434633"/>
                  <a:pt x="2567362" y="1432153"/>
                  <a:pt x="2580062" y="1427920"/>
                </a:cubicBezTo>
                <a:cubicBezTo>
                  <a:pt x="2590645" y="1419453"/>
                  <a:pt x="2600969" y="1410652"/>
                  <a:pt x="2611812" y="1402520"/>
                </a:cubicBezTo>
                <a:cubicBezTo>
                  <a:pt x="2637175" y="1383498"/>
                  <a:pt x="2634911" y="1393655"/>
                  <a:pt x="2656262" y="1358070"/>
                </a:cubicBezTo>
                <a:cubicBezTo>
                  <a:pt x="2662127" y="1348296"/>
                  <a:pt x="2664729" y="1336903"/>
                  <a:pt x="2668962" y="1326320"/>
                </a:cubicBezTo>
                <a:cubicBezTo>
                  <a:pt x="2671079" y="1313620"/>
                  <a:pt x="2672519" y="1300789"/>
                  <a:pt x="2675312" y="1288220"/>
                </a:cubicBezTo>
                <a:cubicBezTo>
                  <a:pt x="2676764" y="1281686"/>
                  <a:pt x="2679739" y="1275581"/>
                  <a:pt x="2681662" y="1269170"/>
                </a:cubicBezTo>
                <a:cubicBezTo>
                  <a:pt x="2686090" y="1254410"/>
                  <a:pt x="2691133" y="1239788"/>
                  <a:pt x="2694362" y="1224720"/>
                </a:cubicBezTo>
                <a:cubicBezTo>
                  <a:pt x="2697498" y="1210085"/>
                  <a:pt x="2698595" y="1195087"/>
                  <a:pt x="2700712" y="1180270"/>
                </a:cubicBezTo>
                <a:cubicBezTo>
                  <a:pt x="2698595" y="1127353"/>
                  <a:pt x="2698006" y="1074353"/>
                  <a:pt x="2694362" y="1021520"/>
                </a:cubicBezTo>
                <a:cubicBezTo>
                  <a:pt x="2693762" y="1012813"/>
                  <a:pt x="2691450" y="1004142"/>
                  <a:pt x="2688012" y="996120"/>
                </a:cubicBezTo>
                <a:cubicBezTo>
                  <a:pt x="2679992" y="977407"/>
                  <a:pt x="2669340" y="973277"/>
                  <a:pt x="2656262" y="958020"/>
                </a:cubicBezTo>
                <a:cubicBezTo>
                  <a:pt x="2649374" y="949985"/>
                  <a:pt x="2645177" y="939589"/>
                  <a:pt x="2637212" y="932620"/>
                </a:cubicBezTo>
                <a:cubicBezTo>
                  <a:pt x="2627924" y="924493"/>
                  <a:pt x="2615204" y="921147"/>
                  <a:pt x="2605462" y="913570"/>
                </a:cubicBezTo>
                <a:cubicBezTo>
                  <a:pt x="2581888" y="895235"/>
                  <a:pt x="2581412" y="882495"/>
                  <a:pt x="2554662" y="869120"/>
                </a:cubicBezTo>
                <a:cubicBezTo>
                  <a:pt x="2542688" y="863133"/>
                  <a:pt x="2529169" y="860923"/>
                  <a:pt x="2516562" y="856420"/>
                </a:cubicBezTo>
                <a:cubicBezTo>
                  <a:pt x="2499531" y="850337"/>
                  <a:pt x="2483151" y="842338"/>
                  <a:pt x="2465762" y="837370"/>
                </a:cubicBezTo>
                <a:cubicBezTo>
                  <a:pt x="2455021" y="834301"/>
                  <a:pt x="2391442" y="826166"/>
                  <a:pt x="2383212" y="824670"/>
                </a:cubicBezTo>
                <a:cubicBezTo>
                  <a:pt x="2374626" y="823109"/>
                  <a:pt x="2366486" y="819284"/>
                  <a:pt x="2357812" y="818320"/>
                </a:cubicBezTo>
                <a:cubicBezTo>
                  <a:pt x="2328285" y="815039"/>
                  <a:pt x="2298545" y="814087"/>
                  <a:pt x="2268912" y="811970"/>
                </a:cubicBezTo>
                <a:cubicBezTo>
                  <a:pt x="2256212" y="805620"/>
                  <a:pt x="2235721" y="806244"/>
                  <a:pt x="2230812" y="792920"/>
                </a:cubicBezTo>
                <a:cubicBezTo>
                  <a:pt x="2219081" y="761079"/>
                  <a:pt x="2228671" y="724991"/>
                  <a:pt x="2224462" y="691320"/>
                </a:cubicBezTo>
                <a:cubicBezTo>
                  <a:pt x="2222297" y="674000"/>
                  <a:pt x="2215687" y="657527"/>
                  <a:pt x="2211762" y="640520"/>
                </a:cubicBezTo>
                <a:cubicBezTo>
                  <a:pt x="2209335" y="630003"/>
                  <a:pt x="2208377" y="619148"/>
                  <a:pt x="2205412" y="608770"/>
                </a:cubicBezTo>
                <a:cubicBezTo>
                  <a:pt x="2186110" y="541213"/>
                  <a:pt x="2160659" y="488278"/>
                  <a:pt x="2122862" y="424620"/>
                </a:cubicBezTo>
                <a:cubicBezTo>
                  <a:pt x="2072503" y="339804"/>
                  <a:pt x="2067896" y="356954"/>
                  <a:pt x="2002212" y="291270"/>
                </a:cubicBezTo>
                <a:cubicBezTo>
                  <a:pt x="1982076" y="271134"/>
                  <a:pt x="1965198" y="247906"/>
                  <a:pt x="1945062" y="227770"/>
                </a:cubicBezTo>
                <a:cubicBezTo>
                  <a:pt x="1935478" y="218186"/>
                  <a:pt x="1924223" y="210410"/>
                  <a:pt x="1913312" y="202370"/>
                </a:cubicBezTo>
                <a:cubicBezTo>
                  <a:pt x="1883995" y="180768"/>
                  <a:pt x="1854246" y="159753"/>
                  <a:pt x="1824412" y="138870"/>
                </a:cubicBezTo>
                <a:cubicBezTo>
                  <a:pt x="1811908" y="130117"/>
                  <a:pt x="1797105" y="124263"/>
                  <a:pt x="1786312" y="113470"/>
                </a:cubicBezTo>
                <a:cubicBezTo>
                  <a:pt x="1777845" y="105003"/>
                  <a:pt x="1770721" y="94936"/>
                  <a:pt x="1760912" y="88070"/>
                </a:cubicBezTo>
                <a:cubicBezTo>
                  <a:pt x="1749280" y="79927"/>
                  <a:pt x="1735077" y="76174"/>
                  <a:pt x="1722812" y="69020"/>
                </a:cubicBezTo>
                <a:cubicBezTo>
                  <a:pt x="1681142" y="44713"/>
                  <a:pt x="1695693" y="46512"/>
                  <a:pt x="1659312" y="30920"/>
                </a:cubicBezTo>
                <a:cubicBezTo>
                  <a:pt x="1644087" y="24395"/>
                  <a:pt x="1630974" y="22823"/>
                  <a:pt x="1614862" y="18220"/>
                </a:cubicBezTo>
                <a:cubicBezTo>
                  <a:pt x="1551093" y="0"/>
                  <a:pt x="1649817" y="25371"/>
                  <a:pt x="1570412" y="5520"/>
                </a:cubicBezTo>
                <a:cubicBezTo>
                  <a:pt x="1519612" y="7637"/>
                  <a:pt x="1468698" y="7868"/>
                  <a:pt x="1418012" y="11870"/>
                </a:cubicBezTo>
                <a:cubicBezTo>
                  <a:pt x="1388171" y="14226"/>
                  <a:pt x="1358815" y="20857"/>
                  <a:pt x="1329112" y="24570"/>
                </a:cubicBezTo>
                <a:cubicBezTo>
                  <a:pt x="1259901" y="33221"/>
                  <a:pt x="1248017" y="30799"/>
                  <a:pt x="1170362" y="37270"/>
                </a:cubicBezTo>
                <a:cubicBezTo>
                  <a:pt x="1151261" y="38862"/>
                  <a:pt x="1132334" y="42301"/>
                  <a:pt x="1113212" y="43620"/>
                </a:cubicBezTo>
                <a:cubicBezTo>
                  <a:pt x="1070926" y="46536"/>
                  <a:pt x="1028533" y="47619"/>
                  <a:pt x="986212" y="49970"/>
                </a:cubicBezTo>
                <a:cubicBezTo>
                  <a:pt x="736253" y="63857"/>
                  <a:pt x="1058405" y="48420"/>
                  <a:pt x="744912" y="62670"/>
                </a:cubicBezTo>
                <a:cubicBezTo>
                  <a:pt x="723745" y="64787"/>
                  <a:pt x="702520" y="66382"/>
                  <a:pt x="681412" y="69020"/>
                </a:cubicBezTo>
                <a:cubicBezTo>
                  <a:pt x="668636" y="70617"/>
                  <a:pt x="656088" y="73773"/>
                  <a:pt x="643312" y="75370"/>
                </a:cubicBezTo>
                <a:cubicBezTo>
                  <a:pt x="582718" y="82944"/>
                  <a:pt x="584967" y="79462"/>
                  <a:pt x="529012" y="88070"/>
                </a:cubicBezTo>
                <a:cubicBezTo>
                  <a:pt x="518345" y="89711"/>
                  <a:pt x="507946" y="92894"/>
                  <a:pt x="497262" y="94420"/>
                </a:cubicBezTo>
                <a:cubicBezTo>
                  <a:pt x="453686" y="100645"/>
                  <a:pt x="391424" y="103417"/>
                  <a:pt x="351212" y="113470"/>
                </a:cubicBezTo>
                <a:cubicBezTo>
                  <a:pt x="272511" y="133145"/>
                  <a:pt x="395931" y="101600"/>
                  <a:pt x="287712" y="132520"/>
                </a:cubicBezTo>
                <a:lnTo>
                  <a:pt x="243262" y="145220"/>
                </a:lnTo>
                <a:cubicBezTo>
                  <a:pt x="226329" y="162153"/>
                  <a:pt x="205746" y="176095"/>
                  <a:pt x="192462" y="196020"/>
                </a:cubicBezTo>
                <a:cubicBezTo>
                  <a:pt x="173891" y="223876"/>
                  <a:pt x="184341" y="208965"/>
                  <a:pt x="160712" y="240470"/>
                </a:cubicBezTo>
                <a:cubicBezTo>
                  <a:pt x="154539" y="258989"/>
                  <a:pt x="152872" y="266985"/>
                  <a:pt x="141662" y="284920"/>
                </a:cubicBezTo>
                <a:cubicBezTo>
                  <a:pt x="136053" y="293895"/>
                  <a:pt x="128763" y="301708"/>
                  <a:pt x="122612" y="310320"/>
                </a:cubicBezTo>
                <a:cubicBezTo>
                  <a:pt x="118176" y="316530"/>
                  <a:pt x="114798" y="323507"/>
                  <a:pt x="109912" y="329370"/>
                </a:cubicBezTo>
                <a:cubicBezTo>
                  <a:pt x="104163" y="336269"/>
                  <a:pt x="96611" y="341521"/>
                  <a:pt x="90862" y="348420"/>
                </a:cubicBezTo>
                <a:cubicBezTo>
                  <a:pt x="46659" y="401464"/>
                  <a:pt x="114767" y="330865"/>
                  <a:pt x="59112" y="386520"/>
                </a:cubicBezTo>
                <a:cubicBezTo>
                  <a:pt x="43887" y="432195"/>
                  <a:pt x="62359" y="375156"/>
                  <a:pt x="46412" y="430970"/>
                </a:cubicBezTo>
                <a:cubicBezTo>
                  <a:pt x="44573" y="437406"/>
                  <a:pt x="41685" y="443526"/>
                  <a:pt x="40062" y="450020"/>
                </a:cubicBezTo>
                <a:cubicBezTo>
                  <a:pt x="37444" y="460491"/>
                  <a:pt x="37125" y="471531"/>
                  <a:pt x="33712" y="481770"/>
                </a:cubicBezTo>
                <a:cubicBezTo>
                  <a:pt x="30719" y="490750"/>
                  <a:pt x="24741" y="498469"/>
                  <a:pt x="21012" y="507170"/>
                </a:cubicBezTo>
                <a:cubicBezTo>
                  <a:pt x="18375" y="513322"/>
                  <a:pt x="19395" y="521487"/>
                  <a:pt x="14662" y="526220"/>
                </a:cubicBezTo>
                <a:cubicBezTo>
                  <a:pt x="9929" y="530953"/>
                  <a:pt x="4079" y="483887"/>
                  <a:pt x="8312" y="513520"/>
                </a:cubicBezTo>
                <a:close/>
              </a:path>
            </a:pathLst>
          </a:custGeom>
          <a:noFill/>
          <a:ln w="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64485" y="3818547"/>
            <a:ext cx="1979216" cy="1579677"/>
          </a:xfrm>
          <a:custGeom>
            <a:avLst/>
            <a:gdLst>
              <a:gd name="connsiteX0" fmla="*/ 367070 w 722754"/>
              <a:gd name="connsiteY0" fmla="*/ 7019 h 1016487"/>
              <a:gd name="connsiteX1" fmla="*/ 354370 w 722754"/>
              <a:gd name="connsiteY1" fmla="*/ 32419 h 1016487"/>
              <a:gd name="connsiteX2" fmla="*/ 322620 w 722754"/>
              <a:gd name="connsiteY2" fmla="*/ 57819 h 1016487"/>
              <a:gd name="connsiteX3" fmla="*/ 303570 w 722754"/>
              <a:gd name="connsiteY3" fmla="*/ 76869 h 1016487"/>
              <a:gd name="connsiteX4" fmla="*/ 284520 w 722754"/>
              <a:gd name="connsiteY4" fmla="*/ 89569 h 1016487"/>
              <a:gd name="connsiteX5" fmla="*/ 265470 w 722754"/>
              <a:gd name="connsiteY5" fmla="*/ 114969 h 1016487"/>
              <a:gd name="connsiteX6" fmla="*/ 246420 w 722754"/>
              <a:gd name="connsiteY6" fmla="*/ 127669 h 1016487"/>
              <a:gd name="connsiteX7" fmla="*/ 208320 w 722754"/>
              <a:gd name="connsiteY7" fmla="*/ 172119 h 1016487"/>
              <a:gd name="connsiteX8" fmla="*/ 182920 w 722754"/>
              <a:gd name="connsiteY8" fmla="*/ 254669 h 1016487"/>
              <a:gd name="connsiteX9" fmla="*/ 163870 w 722754"/>
              <a:gd name="connsiteY9" fmla="*/ 349919 h 1016487"/>
              <a:gd name="connsiteX10" fmla="*/ 144820 w 722754"/>
              <a:gd name="connsiteY10" fmla="*/ 432469 h 1016487"/>
              <a:gd name="connsiteX11" fmla="*/ 119420 w 722754"/>
              <a:gd name="connsiteY11" fmla="*/ 489619 h 1016487"/>
              <a:gd name="connsiteX12" fmla="*/ 106720 w 722754"/>
              <a:gd name="connsiteY12" fmla="*/ 527719 h 1016487"/>
              <a:gd name="connsiteX13" fmla="*/ 94020 w 722754"/>
              <a:gd name="connsiteY13" fmla="*/ 546769 h 1016487"/>
              <a:gd name="connsiteX14" fmla="*/ 68620 w 722754"/>
              <a:gd name="connsiteY14" fmla="*/ 603919 h 1016487"/>
              <a:gd name="connsiteX15" fmla="*/ 49570 w 722754"/>
              <a:gd name="connsiteY15" fmla="*/ 661069 h 1016487"/>
              <a:gd name="connsiteX16" fmla="*/ 43220 w 722754"/>
              <a:gd name="connsiteY16" fmla="*/ 692819 h 1016487"/>
              <a:gd name="connsiteX17" fmla="*/ 36870 w 722754"/>
              <a:gd name="connsiteY17" fmla="*/ 718219 h 1016487"/>
              <a:gd name="connsiteX18" fmla="*/ 30520 w 722754"/>
              <a:gd name="connsiteY18" fmla="*/ 737269 h 1016487"/>
              <a:gd name="connsiteX19" fmla="*/ 24170 w 722754"/>
              <a:gd name="connsiteY19" fmla="*/ 769019 h 1016487"/>
              <a:gd name="connsiteX20" fmla="*/ 5120 w 722754"/>
              <a:gd name="connsiteY20" fmla="*/ 838869 h 1016487"/>
              <a:gd name="connsiteX21" fmla="*/ 11470 w 722754"/>
              <a:gd name="connsiteY21" fmla="*/ 883319 h 1016487"/>
              <a:gd name="connsiteX22" fmla="*/ 24170 w 722754"/>
              <a:gd name="connsiteY22" fmla="*/ 908719 h 1016487"/>
              <a:gd name="connsiteX23" fmla="*/ 43220 w 722754"/>
              <a:gd name="connsiteY23" fmla="*/ 921419 h 1016487"/>
              <a:gd name="connsiteX24" fmla="*/ 113070 w 722754"/>
              <a:gd name="connsiteY24" fmla="*/ 934119 h 1016487"/>
              <a:gd name="connsiteX25" fmla="*/ 170220 w 722754"/>
              <a:gd name="connsiteY25" fmla="*/ 953169 h 1016487"/>
              <a:gd name="connsiteX26" fmla="*/ 201970 w 722754"/>
              <a:gd name="connsiteY26" fmla="*/ 965869 h 1016487"/>
              <a:gd name="connsiteX27" fmla="*/ 240070 w 722754"/>
              <a:gd name="connsiteY27" fmla="*/ 984919 h 1016487"/>
              <a:gd name="connsiteX28" fmla="*/ 284520 w 722754"/>
              <a:gd name="connsiteY28" fmla="*/ 991269 h 1016487"/>
              <a:gd name="connsiteX29" fmla="*/ 373420 w 722754"/>
              <a:gd name="connsiteY29" fmla="*/ 1010319 h 1016487"/>
              <a:gd name="connsiteX30" fmla="*/ 621070 w 722754"/>
              <a:gd name="connsiteY30" fmla="*/ 1003969 h 1016487"/>
              <a:gd name="connsiteX31" fmla="*/ 665520 w 722754"/>
              <a:gd name="connsiteY31" fmla="*/ 984919 h 1016487"/>
              <a:gd name="connsiteX32" fmla="*/ 690920 w 722754"/>
              <a:gd name="connsiteY32" fmla="*/ 978569 h 1016487"/>
              <a:gd name="connsiteX33" fmla="*/ 709970 w 722754"/>
              <a:gd name="connsiteY33" fmla="*/ 965869 h 1016487"/>
              <a:gd name="connsiteX34" fmla="*/ 709970 w 722754"/>
              <a:gd name="connsiteY34" fmla="*/ 896019 h 1016487"/>
              <a:gd name="connsiteX35" fmla="*/ 684570 w 722754"/>
              <a:gd name="connsiteY35" fmla="*/ 781719 h 1016487"/>
              <a:gd name="connsiteX36" fmla="*/ 671870 w 722754"/>
              <a:gd name="connsiteY36" fmla="*/ 718219 h 1016487"/>
              <a:gd name="connsiteX37" fmla="*/ 659170 w 722754"/>
              <a:gd name="connsiteY37" fmla="*/ 673769 h 1016487"/>
              <a:gd name="connsiteX38" fmla="*/ 652820 w 722754"/>
              <a:gd name="connsiteY38" fmla="*/ 648369 h 1016487"/>
              <a:gd name="connsiteX39" fmla="*/ 646470 w 722754"/>
              <a:gd name="connsiteY39" fmla="*/ 578519 h 1016487"/>
              <a:gd name="connsiteX40" fmla="*/ 640120 w 722754"/>
              <a:gd name="connsiteY40" fmla="*/ 540419 h 1016487"/>
              <a:gd name="connsiteX41" fmla="*/ 633770 w 722754"/>
              <a:gd name="connsiteY41" fmla="*/ 426119 h 1016487"/>
              <a:gd name="connsiteX42" fmla="*/ 621070 w 722754"/>
              <a:gd name="connsiteY42" fmla="*/ 394369 h 1016487"/>
              <a:gd name="connsiteX43" fmla="*/ 608370 w 722754"/>
              <a:gd name="connsiteY43" fmla="*/ 356269 h 1016487"/>
              <a:gd name="connsiteX44" fmla="*/ 582970 w 722754"/>
              <a:gd name="connsiteY44" fmla="*/ 292769 h 1016487"/>
              <a:gd name="connsiteX45" fmla="*/ 576620 w 722754"/>
              <a:gd name="connsiteY45" fmla="*/ 273719 h 1016487"/>
              <a:gd name="connsiteX46" fmla="*/ 563920 w 722754"/>
              <a:gd name="connsiteY46" fmla="*/ 248319 h 1016487"/>
              <a:gd name="connsiteX47" fmla="*/ 544870 w 722754"/>
              <a:gd name="connsiteY47" fmla="*/ 184819 h 1016487"/>
              <a:gd name="connsiteX48" fmla="*/ 532170 w 722754"/>
              <a:gd name="connsiteY48" fmla="*/ 146719 h 1016487"/>
              <a:gd name="connsiteX49" fmla="*/ 513120 w 722754"/>
              <a:gd name="connsiteY49" fmla="*/ 89569 h 1016487"/>
              <a:gd name="connsiteX50" fmla="*/ 506770 w 722754"/>
              <a:gd name="connsiteY50" fmla="*/ 51469 h 1016487"/>
              <a:gd name="connsiteX51" fmla="*/ 500420 w 722754"/>
              <a:gd name="connsiteY51" fmla="*/ 26069 h 1016487"/>
              <a:gd name="connsiteX52" fmla="*/ 481370 w 722754"/>
              <a:gd name="connsiteY52" fmla="*/ 19719 h 1016487"/>
              <a:gd name="connsiteX53" fmla="*/ 417870 w 722754"/>
              <a:gd name="connsiteY53" fmla="*/ 13369 h 1016487"/>
              <a:gd name="connsiteX54" fmla="*/ 367070 w 722754"/>
              <a:gd name="connsiteY54" fmla="*/ 7019 h 10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22754" h="1016487">
                <a:moveTo>
                  <a:pt x="367070" y="7019"/>
                </a:moveTo>
                <a:cubicBezTo>
                  <a:pt x="356487" y="10194"/>
                  <a:pt x="360603" y="25295"/>
                  <a:pt x="354370" y="32419"/>
                </a:cubicBezTo>
                <a:cubicBezTo>
                  <a:pt x="345445" y="42619"/>
                  <a:pt x="332820" y="48894"/>
                  <a:pt x="322620" y="57819"/>
                </a:cubicBezTo>
                <a:cubicBezTo>
                  <a:pt x="315862" y="63733"/>
                  <a:pt x="310469" y="71120"/>
                  <a:pt x="303570" y="76869"/>
                </a:cubicBezTo>
                <a:cubicBezTo>
                  <a:pt x="297707" y="81755"/>
                  <a:pt x="289916" y="84173"/>
                  <a:pt x="284520" y="89569"/>
                </a:cubicBezTo>
                <a:cubicBezTo>
                  <a:pt x="277036" y="97053"/>
                  <a:pt x="272954" y="107485"/>
                  <a:pt x="265470" y="114969"/>
                </a:cubicBezTo>
                <a:cubicBezTo>
                  <a:pt x="260074" y="120365"/>
                  <a:pt x="252214" y="122702"/>
                  <a:pt x="246420" y="127669"/>
                </a:cubicBezTo>
                <a:cubicBezTo>
                  <a:pt x="232749" y="139387"/>
                  <a:pt x="216746" y="155267"/>
                  <a:pt x="208320" y="172119"/>
                </a:cubicBezTo>
                <a:cubicBezTo>
                  <a:pt x="195701" y="197357"/>
                  <a:pt x="188334" y="227599"/>
                  <a:pt x="182920" y="254669"/>
                </a:cubicBezTo>
                <a:lnTo>
                  <a:pt x="163870" y="349919"/>
                </a:lnTo>
                <a:cubicBezTo>
                  <a:pt x="158156" y="378488"/>
                  <a:pt x="153573" y="404022"/>
                  <a:pt x="144820" y="432469"/>
                </a:cubicBezTo>
                <a:cubicBezTo>
                  <a:pt x="130533" y="478903"/>
                  <a:pt x="135616" y="449128"/>
                  <a:pt x="119420" y="489619"/>
                </a:cubicBezTo>
                <a:cubicBezTo>
                  <a:pt x="114448" y="502048"/>
                  <a:pt x="112157" y="515486"/>
                  <a:pt x="106720" y="527719"/>
                </a:cubicBezTo>
                <a:cubicBezTo>
                  <a:pt x="103620" y="534693"/>
                  <a:pt x="97806" y="540143"/>
                  <a:pt x="94020" y="546769"/>
                </a:cubicBezTo>
                <a:cubicBezTo>
                  <a:pt x="84307" y="563766"/>
                  <a:pt x="75100" y="585775"/>
                  <a:pt x="68620" y="603919"/>
                </a:cubicBezTo>
                <a:cubicBezTo>
                  <a:pt x="61866" y="622830"/>
                  <a:pt x="55087" y="641761"/>
                  <a:pt x="49570" y="661069"/>
                </a:cubicBezTo>
                <a:cubicBezTo>
                  <a:pt x="46605" y="671447"/>
                  <a:pt x="45561" y="682283"/>
                  <a:pt x="43220" y="692819"/>
                </a:cubicBezTo>
                <a:cubicBezTo>
                  <a:pt x="41327" y="701338"/>
                  <a:pt x="39268" y="709828"/>
                  <a:pt x="36870" y="718219"/>
                </a:cubicBezTo>
                <a:cubicBezTo>
                  <a:pt x="35031" y="724655"/>
                  <a:pt x="32143" y="730775"/>
                  <a:pt x="30520" y="737269"/>
                </a:cubicBezTo>
                <a:cubicBezTo>
                  <a:pt x="27902" y="747740"/>
                  <a:pt x="27010" y="758606"/>
                  <a:pt x="24170" y="769019"/>
                </a:cubicBezTo>
                <a:cubicBezTo>
                  <a:pt x="0" y="857641"/>
                  <a:pt x="20591" y="761515"/>
                  <a:pt x="5120" y="838869"/>
                </a:cubicBezTo>
                <a:cubicBezTo>
                  <a:pt x="7237" y="853686"/>
                  <a:pt x="7532" y="868879"/>
                  <a:pt x="11470" y="883319"/>
                </a:cubicBezTo>
                <a:cubicBezTo>
                  <a:pt x="13961" y="892451"/>
                  <a:pt x="18110" y="901447"/>
                  <a:pt x="24170" y="908719"/>
                </a:cubicBezTo>
                <a:cubicBezTo>
                  <a:pt x="29056" y="914582"/>
                  <a:pt x="36394" y="918006"/>
                  <a:pt x="43220" y="921419"/>
                </a:cubicBezTo>
                <a:cubicBezTo>
                  <a:pt x="62797" y="931208"/>
                  <a:pt x="95558" y="931930"/>
                  <a:pt x="113070" y="934119"/>
                </a:cubicBezTo>
                <a:cubicBezTo>
                  <a:pt x="166117" y="960643"/>
                  <a:pt x="108672" y="934705"/>
                  <a:pt x="170220" y="953169"/>
                </a:cubicBezTo>
                <a:cubicBezTo>
                  <a:pt x="181138" y="956444"/>
                  <a:pt x="191593" y="961152"/>
                  <a:pt x="201970" y="965869"/>
                </a:cubicBezTo>
                <a:cubicBezTo>
                  <a:pt x="214896" y="971745"/>
                  <a:pt x="226499" y="980743"/>
                  <a:pt x="240070" y="984919"/>
                </a:cubicBezTo>
                <a:cubicBezTo>
                  <a:pt x="254375" y="989321"/>
                  <a:pt x="269885" y="988133"/>
                  <a:pt x="284520" y="991269"/>
                </a:cubicBezTo>
                <a:cubicBezTo>
                  <a:pt x="402202" y="1016487"/>
                  <a:pt x="256564" y="993625"/>
                  <a:pt x="373420" y="1010319"/>
                </a:cubicBezTo>
                <a:cubicBezTo>
                  <a:pt x="455970" y="1008202"/>
                  <a:pt x="538582" y="1007806"/>
                  <a:pt x="621070" y="1003969"/>
                </a:cubicBezTo>
                <a:cubicBezTo>
                  <a:pt x="655153" y="1002384"/>
                  <a:pt x="638090" y="996675"/>
                  <a:pt x="665520" y="984919"/>
                </a:cubicBezTo>
                <a:cubicBezTo>
                  <a:pt x="673542" y="981481"/>
                  <a:pt x="682453" y="980686"/>
                  <a:pt x="690920" y="978569"/>
                </a:cubicBezTo>
                <a:cubicBezTo>
                  <a:pt x="697270" y="974336"/>
                  <a:pt x="706184" y="972495"/>
                  <a:pt x="709970" y="965869"/>
                </a:cubicBezTo>
                <a:cubicBezTo>
                  <a:pt x="722754" y="943497"/>
                  <a:pt x="713431" y="918517"/>
                  <a:pt x="709970" y="896019"/>
                </a:cubicBezTo>
                <a:cubicBezTo>
                  <a:pt x="694779" y="797276"/>
                  <a:pt x="716311" y="915031"/>
                  <a:pt x="684570" y="781719"/>
                </a:cubicBezTo>
                <a:cubicBezTo>
                  <a:pt x="679570" y="760720"/>
                  <a:pt x="676814" y="739231"/>
                  <a:pt x="671870" y="718219"/>
                </a:cubicBezTo>
                <a:cubicBezTo>
                  <a:pt x="668341" y="703219"/>
                  <a:pt x="663225" y="688636"/>
                  <a:pt x="659170" y="673769"/>
                </a:cubicBezTo>
                <a:cubicBezTo>
                  <a:pt x="656874" y="665349"/>
                  <a:pt x="654937" y="656836"/>
                  <a:pt x="652820" y="648369"/>
                </a:cubicBezTo>
                <a:cubicBezTo>
                  <a:pt x="650703" y="625086"/>
                  <a:pt x="649202" y="601738"/>
                  <a:pt x="646470" y="578519"/>
                </a:cubicBezTo>
                <a:cubicBezTo>
                  <a:pt x="644966" y="565732"/>
                  <a:pt x="641189" y="553250"/>
                  <a:pt x="640120" y="540419"/>
                </a:cubicBezTo>
                <a:cubicBezTo>
                  <a:pt x="636951" y="502392"/>
                  <a:pt x="638705" y="463957"/>
                  <a:pt x="633770" y="426119"/>
                </a:cubicBezTo>
                <a:cubicBezTo>
                  <a:pt x="632296" y="414816"/>
                  <a:pt x="624965" y="405081"/>
                  <a:pt x="621070" y="394369"/>
                </a:cubicBezTo>
                <a:cubicBezTo>
                  <a:pt x="616495" y="381788"/>
                  <a:pt x="613070" y="368804"/>
                  <a:pt x="608370" y="356269"/>
                </a:cubicBezTo>
                <a:cubicBezTo>
                  <a:pt x="600365" y="334923"/>
                  <a:pt x="590179" y="314396"/>
                  <a:pt x="582970" y="292769"/>
                </a:cubicBezTo>
                <a:cubicBezTo>
                  <a:pt x="580853" y="286419"/>
                  <a:pt x="579257" y="279871"/>
                  <a:pt x="576620" y="273719"/>
                </a:cubicBezTo>
                <a:cubicBezTo>
                  <a:pt x="572891" y="265018"/>
                  <a:pt x="567436" y="257108"/>
                  <a:pt x="563920" y="248319"/>
                </a:cubicBezTo>
                <a:cubicBezTo>
                  <a:pt x="545959" y="203418"/>
                  <a:pt x="556097" y="222243"/>
                  <a:pt x="544870" y="184819"/>
                </a:cubicBezTo>
                <a:cubicBezTo>
                  <a:pt x="541023" y="171997"/>
                  <a:pt x="535417" y="159706"/>
                  <a:pt x="532170" y="146719"/>
                </a:cubicBezTo>
                <a:cubicBezTo>
                  <a:pt x="523055" y="110261"/>
                  <a:pt x="529061" y="129422"/>
                  <a:pt x="513120" y="89569"/>
                </a:cubicBezTo>
                <a:cubicBezTo>
                  <a:pt x="511003" y="76869"/>
                  <a:pt x="509295" y="64094"/>
                  <a:pt x="506770" y="51469"/>
                </a:cubicBezTo>
                <a:cubicBezTo>
                  <a:pt x="505058" y="42911"/>
                  <a:pt x="505872" y="32884"/>
                  <a:pt x="500420" y="26069"/>
                </a:cubicBezTo>
                <a:cubicBezTo>
                  <a:pt x="496239" y="20842"/>
                  <a:pt x="487986" y="20737"/>
                  <a:pt x="481370" y="19719"/>
                </a:cubicBezTo>
                <a:cubicBezTo>
                  <a:pt x="460345" y="16484"/>
                  <a:pt x="439037" y="15486"/>
                  <a:pt x="417870" y="13369"/>
                </a:cubicBezTo>
                <a:cubicBezTo>
                  <a:pt x="377762" y="0"/>
                  <a:pt x="377653" y="3844"/>
                  <a:pt x="367070" y="7019"/>
                </a:cubicBezTo>
                <a:close/>
              </a:path>
            </a:pathLst>
          </a:custGeom>
          <a:solidFill>
            <a:schemeClr val="tx2">
              <a:lumMod val="60000"/>
              <a:lumOff val="40000"/>
            </a:schemeClr>
          </a:solidFill>
          <a:ln w="254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reeform 13"/>
          <p:cNvSpPr/>
          <p:nvPr/>
        </p:nvSpPr>
        <p:spPr>
          <a:xfrm>
            <a:off x="2210585" y="4608386"/>
            <a:ext cx="1253900" cy="552622"/>
          </a:xfrm>
          <a:custGeom>
            <a:avLst/>
            <a:gdLst>
              <a:gd name="connsiteX0" fmla="*/ 831850 w 831850"/>
              <a:gd name="connsiteY0" fmla="*/ 209550 h 209550"/>
              <a:gd name="connsiteX1" fmla="*/ 806450 w 831850"/>
              <a:gd name="connsiteY1" fmla="*/ 203200 h 209550"/>
              <a:gd name="connsiteX2" fmla="*/ 768350 w 831850"/>
              <a:gd name="connsiteY2" fmla="*/ 190500 h 209550"/>
              <a:gd name="connsiteX3" fmla="*/ 711200 w 831850"/>
              <a:gd name="connsiteY3" fmla="*/ 184150 h 209550"/>
              <a:gd name="connsiteX4" fmla="*/ 673100 w 831850"/>
              <a:gd name="connsiteY4" fmla="*/ 177800 h 209550"/>
              <a:gd name="connsiteX5" fmla="*/ 615950 w 831850"/>
              <a:gd name="connsiteY5" fmla="*/ 171450 h 209550"/>
              <a:gd name="connsiteX6" fmla="*/ 565150 w 831850"/>
              <a:gd name="connsiteY6" fmla="*/ 165100 h 209550"/>
              <a:gd name="connsiteX7" fmla="*/ 546100 w 831850"/>
              <a:gd name="connsiteY7" fmla="*/ 158750 h 209550"/>
              <a:gd name="connsiteX8" fmla="*/ 438150 w 831850"/>
              <a:gd name="connsiteY8" fmla="*/ 146050 h 209550"/>
              <a:gd name="connsiteX9" fmla="*/ 400050 w 831850"/>
              <a:gd name="connsiteY9" fmla="*/ 133350 h 209550"/>
              <a:gd name="connsiteX10" fmla="*/ 374650 w 831850"/>
              <a:gd name="connsiteY10" fmla="*/ 127000 h 209550"/>
              <a:gd name="connsiteX11" fmla="*/ 349250 w 831850"/>
              <a:gd name="connsiteY11" fmla="*/ 114300 h 209550"/>
              <a:gd name="connsiteX12" fmla="*/ 285750 w 831850"/>
              <a:gd name="connsiteY12" fmla="*/ 88900 h 209550"/>
              <a:gd name="connsiteX13" fmla="*/ 254000 w 831850"/>
              <a:gd name="connsiteY13" fmla="*/ 50800 h 209550"/>
              <a:gd name="connsiteX14" fmla="*/ 247650 w 831850"/>
              <a:gd name="connsiteY14" fmla="*/ 25400 h 209550"/>
              <a:gd name="connsiteX15" fmla="*/ 228600 w 831850"/>
              <a:gd name="connsiteY15" fmla="*/ 19050 h 209550"/>
              <a:gd name="connsiteX16" fmla="*/ 184150 w 831850"/>
              <a:gd name="connsiteY16" fmla="*/ 31750 h 209550"/>
              <a:gd name="connsiteX17" fmla="*/ 133350 w 831850"/>
              <a:gd name="connsiteY17" fmla="*/ 25400 h 209550"/>
              <a:gd name="connsiteX18" fmla="*/ 69850 w 831850"/>
              <a:gd name="connsiteY18" fmla="*/ 0 h 209550"/>
              <a:gd name="connsiteX19" fmla="*/ 12700 w 831850"/>
              <a:gd name="connsiteY19" fmla="*/ 0 h 209550"/>
              <a:gd name="connsiteX20" fmla="*/ 0 w 831850"/>
              <a:gd name="connsiteY20" fmla="*/ 1270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1850" h="209550">
                <a:moveTo>
                  <a:pt x="831850" y="209550"/>
                </a:moveTo>
                <a:cubicBezTo>
                  <a:pt x="823383" y="207433"/>
                  <a:pt x="814809" y="205708"/>
                  <a:pt x="806450" y="203200"/>
                </a:cubicBezTo>
                <a:cubicBezTo>
                  <a:pt x="793628" y="199353"/>
                  <a:pt x="781655" y="191978"/>
                  <a:pt x="768350" y="190500"/>
                </a:cubicBezTo>
                <a:cubicBezTo>
                  <a:pt x="749300" y="188383"/>
                  <a:pt x="730199" y="186683"/>
                  <a:pt x="711200" y="184150"/>
                </a:cubicBezTo>
                <a:cubicBezTo>
                  <a:pt x="698438" y="182448"/>
                  <a:pt x="685862" y="179502"/>
                  <a:pt x="673100" y="177800"/>
                </a:cubicBezTo>
                <a:cubicBezTo>
                  <a:pt x="654101" y="175267"/>
                  <a:pt x="634986" y="173690"/>
                  <a:pt x="615950" y="171450"/>
                </a:cubicBezTo>
                <a:lnTo>
                  <a:pt x="565150" y="165100"/>
                </a:lnTo>
                <a:cubicBezTo>
                  <a:pt x="558800" y="162983"/>
                  <a:pt x="552686" y="159947"/>
                  <a:pt x="546100" y="158750"/>
                </a:cubicBezTo>
                <a:cubicBezTo>
                  <a:pt x="532386" y="156256"/>
                  <a:pt x="449245" y="147283"/>
                  <a:pt x="438150" y="146050"/>
                </a:cubicBezTo>
                <a:cubicBezTo>
                  <a:pt x="425450" y="141817"/>
                  <a:pt x="412872" y="137197"/>
                  <a:pt x="400050" y="133350"/>
                </a:cubicBezTo>
                <a:cubicBezTo>
                  <a:pt x="391691" y="130842"/>
                  <a:pt x="382822" y="130064"/>
                  <a:pt x="374650" y="127000"/>
                </a:cubicBezTo>
                <a:cubicBezTo>
                  <a:pt x="365787" y="123676"/>
                  <a:pt x="358039" y="117816"/>
                  <a:pt x="349250" y="114300"/>
                </a:cubicBezTo>
                <a:cubicBezTo>
                  <a:pt x="328220" y="105888"/>
                  <a:pt x="304703" y="102438"/>
                  <a:pt x="285750" y="88900"/>
                </a:cubicBezTo>
                <a:cubicBezTo>
                  <a:pt x="270193" y="77788"/>
                  <a:pt x="264127" y="65990"/>
                  <a:pt x="254000" y="50800"/>
                </a:cubicBezTo>
                <a:cubicBezTo>
                  <a:pt x="251883" y="42333"/>
                  <a:pt x="253102" y="32215"/>
                  <a:pt x="247650" y="25400"/>
                </a:cubicBezTo>
                <a:cubicBezTo>
                  <a:pt x="243469" y="20173"/>
                  <a:pt x="235293" y="19050"/>
                  <a:pt x="228600" y="19050"/>
                </a:cubicBezTo>
                <a:cubicBezTo>
                  <a:pt x="220627" y="19050"/>
                  <a:pt x="193133" y="28756"/>
                  <a:pt x="184150" y="31750"/>
                </a:cubicBezTo>
                <a:cubicBezTo>
                  <a:pt x="167217" y="29633"/>
                  <a:pt x="149906" y="29539"/>
                  <a:pt x="133350" y="25400"/>
                </a:cubicBezTo>
                <a:cubicBezTo>
                  <a:pt x="102990" y="17810"/>
                  <a:pt x="107011" y="0"/>
                  <a:pt x="69850" y="0"/>
                </a:cubicBezTo>
                <a:lnTo>
                  <a:pt x="12700" y="0"/>
                </a:lnTo>
                <a:lnTo>
                  <a:pt x="0" y="127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2944230" y="3405394"/>
            <a:ext cx="73527" cy="1637196"/>
          </a:xfrm>
          <a:custGeom>
            <a:avLst/>
            <a:gdLst>
              <a:gd name="connsiteX0" fmla="*/ 39997 w 40244"/>
              <a:gd name="connsiteY0" fmla="*/ 18449 h 932849"/>
              <a:gd name="connsiteX1" fmla="*/ 39997 w 40244"/>
              <a:gd name="connsiteY1" fmla="*/ 253399 h 932849"/>
              <a:gd name="connsiteX2" fmla="*/ 33647 w 40244"/>
              <a:gd name="connsiteY2" fmla="*/ 393099 h 932849"/>
              <a:gd name="connsiteX3" fmla="*/ 20947 w 40244"/>
              <a:gd name="connsiteY3" fmla="*/ 431199 h 932849"/>
              <a:gd name="connsiteX4" fmla="*/ 14597 w 40244"/>
              <a:gd name="connsiteY4" fmla="*/ 469299 h 932849"/>
              <a:gd name="connsiteX5" fmla="*/ 20947 w 40244"/>
              <a:gd name="connsiteY5" fmla="*/ 589949 h 932849"/>
              <a:gd name="connsiteX6" fmla="*/ 33647 w 40244"/>
              <a:gd name="connsiteY6" fmla="*/ 608999 h 932849"/>
              <a:gd name="connsiteX7" fmla="*/ 39997 w 40244"/>
              <a:gd name="connsiteY7" fmla="*/ 640749 h 932849"/>
              <a:gd name="connsiteX8" fmla="*/ 33647 w 40244"/>
              <a:gd name="connsiteY8" fmla="*/ 710599 h 932849"/>
              <a:gd name="connsiteX9" fmla="*/ 1897 w 40244"/>
              <a:gd name="connsiteY9" fmla="*/ 767749 h 932849"/>
              <a:gd name="connsiteX10" fmla="*/ 1897 w 40244"/>
              <a:gd name="connsiteY10" fmla="*/ 932849 h 932849"/>
              <a:gd name="connsiteX11" fmla="*/ 1897 w 40244"/>
              <a:gd name="connsiteY11" fmla="*/ 932849 h 93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244" h="932849">
                <a:moveTo>
                  <a:pt x="39997" y="18449"/>
                </a:moveTo>
                <a:cubicBezTo>
                  <a:pt x="23048" y="137089"/>
                  <a:pt x="39997" y="0"/>
                  <a:pt x="39997" y="253399"/>
                </a:cubicBezTo>
                <a:cubicBezTo>
                  <a:pt x="39997" y="300014"/>
                  <a:pt x="38613" y="346750"/>
                  <a:pt x="33647" y="393099"/>
                </a:cubicBezTo>
                <a:cubicBezTo>
                  <a:pt x="32221" y="406410"/>
                  <a:pt x="24194" y="418212"/>
                  <a:pt x="20947" y="431199"/>
                </a:cubicBezTo>
                <a:cubicBezTo>
                  <a:pt x="17824" y="443690"/>
                  <a:pt x="16714" y="456599"/>
                  <a:pt x="14597" y="469299"/>
                </a:cubicBezTo>
                <a:cubicBezTo>
                  <a:pt x="16714" y="509516"/>
                  <a:pt x="15506" y="550046"/>
                  <a:pt x="20947" y="589949"/>
                </a:cubicBezTo>
                <a:cubicBezTo>
                  <a:pt x="21978" y="597511"/>
                  <a:pt x="30967" y="601853"/>
                  <a:pt x="33647" y="608999"/>
                </a:cubicBezTo>
                <a:cubicBezTo>
                  <a:pt x="37437" y="619105"/>
                  <a:pt x="37880" y="630166"/>
                  <a:pt x="39997" y="640749"/>
                </a:cubicBezTo>
                <a:cubicBezTo>
                  <a:pt x="37880" y="664032"/>
                  <a:pt x="40244" y="688170"/>
                  <a:pt x="33647" y="710599"/>
                </a:cubicBezTo>
                <a:cubicBezTo>
                  <a:pt x="28259" y="728920"/>
                  <a:pt x="2670" y="745335"/>
                  <a:pt x="1897" y="767749"/>
                </a:cubicBezTo>
                <a:cubicBezTo>
                  <a:pt x="0" y="822750"/>
                  <a:pt x="1897" y="877816"/>
                  <a:pt x="1897" y="932849"/>
                </a:cubicBezTo>
                <a:lnTo>
                  <a:pt x="1897" y="932849"/>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3464485" y="5299164"/>
            <a:ext cx="277951" cy="546899"/>
          </a:xfrm>
          <a:custGeom>
            <a:avLst/>
            <a:gdLst>
              <a:gd name="connsiteX0" fmla="*/ 172829 w 172829"/>
              <a:gd name="connsiteY0" fmla="*/ 0 h 351917"/>
              <a:gd name="connsiteX1" fmla="*/ 134729 w 172829"/>
              <a:gd name="connsiteY1" fmla="*/ 57150 h 351917"/>
              <a:gd name="connsiteX2" fmla="*/ 109329 w 172829"/>
              <a:gd name="connsiteY2" fmla="*/ 101600 h 351917"/>
              <a:gd name="connsiteX3" fmla="*/ 90279 w 172829"/>
              <a:gd name="connsiteY3" fmla="*/ 177800 h 351917"/>
              <a:gd name="connsiteX4" fmla="*/ 83929 w 172829"/>
              <a:gd name="connsiteY4" fmla="*/ 196850 h 351917"/>
              <a:gd name="connsiteX5" fmla="*/ 71229 w 172829"/>
              <a:gd name="connsiteY5" fmla="*/ 247650 h 351917"/>
              <a:gd name="connsiteX6" fmla="*/ 52179 w 172829"/>
              <a:gd name="connsiteY6" fmla="*/ 260350 h 351917"/>
              <a:gd name="connsiteX7" fmla="*/ 45829 w 172829"/>
              <a:gd name="connsiteY7" fmla="*/ 298450 h 351917"/>
              <a:gd name="connsiteX8" fmla="*/ 7729 w 172829"/>
              <a:gd name="connsiteY8" fmla="*/ 323850 h 351917"/>
              <a:gd name="connsiteX9" fmla="*/ 7729 w 172829"/>
              <a:gd name="connsiteY9" fmla="*/ 330200 h 351917"/>
              <a:gd name="connsiteX10" fmla="*/ 7729 w 172829"/>
              <a:gd name="connsiteY10" fmla="*/ 330200 h 35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829" h="351917">
                <a:moveTo>
                  <a:pt x="172829" y="0"/>
                </a:moveTo>
                <a:cubicBezTo>
                  <a:pt x="156876" y="21271"/>
                  <a:pt x="146977" y="32655"/>
                  <a:pt x="134729" y="57150"/>
                </a:cubicBezTo>
                <a:cubicBezTo>
                  <a:pt x="110487" y="105634"/>
                  <a:pt x="155393" y="40181"/>
                  <a:pt x="109329" y="101600"/>
                </a:cubicBezTo>
                <a:cubicBezTo>
                  <a:pt x="83667" y="178587"/>
                  <a:pt x="107381" y="100843"/>
                  <a:pt x="90279" y="177800"/>
                </a:cubicBezTo>
                <a:cubicBezTo>
                  <a:pt x="88827" y="184334"/>
                  <a:pt x="85552" y="190356"/>
                  <a:pt x="83929" y="196850"/>
                </a:cubicBezTo>
                <a:cubicBezTo>
                  <a:pt x="83498" y="198575"/>
                  <a:pt x="76507" y="241052"/>
                  <a:pt x="71229" y="247650"/>
                </a:cubicBezTo>
                <a:cubicBezTo>
                  <a:pt x="66461" y="253609"/>
                  <a:pt x="58529" y="256117"/>
                  <a:pt x="52179" y="260350"/>
                </a:cubicBezTo>
                <a:cubicBezTo>
                  <a:pt x="50062" y="273050"/>
                  <a:pt x="54208" y="288674"/>
                  <a:pt x="45829" y="298450"/>
                </a:cubicBezTo>
                <a:cubicBezTo>
                  <a:pt x="0" y="351917"/>
                  <a:pt x="22153" y="266154"/>
                  <a:pt x="7729" y="323850"/>
                </a:cubicBezTo>
                <a:cubicBezTo>
                  <a:pt x="7216" y="325903"/>
                  <a:pt x="7729" y="328083"/>
                  <a:pt x="7729" y="330200"/>
                </a:cubicBezTo>
                <a:lnTo>
                  <a:pt x="7729" y="3302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4661547" y="5398223"/>
            <a:ext cx="168497" cy="838424"/>
          </a:xfrm>
          <a:custGeom>
            <a:avLst/>
            <a:gdLst>
              <a:gd name="connsiteX0" fmla="*/ 0 w 104771"/>
              <a:gd name="connsiteY0" fmla="*/ 0 h 584200"/>
              <a:gd name="connsiteX1" fmla="*/ 50800 w 104771"/>
              <a:gd name="connsiteY1" fmla="*/ 82550 h 584200"/>
              <a:gd name="connsiteX2" fmla="*/ 69850 w 104771"/>
              <a:gd name="connsiteY2" fmla="*/ 95250 h 584200"/>
              <a:gd name="connsiteX3" fmla="*/ 63500 w 104771"/>
              <a:gd name="connsiteY3" fmla="*/ 215900 h 584200"/>
              <a:gd name="connsiteX4" fmla="*/ 50800 w 104771"/>
              <a:gd name="connsiteY4" fmla="*/ 254000 h 584200"/>
              <a:gd name="connsiteX5" fmla="*/ 57150 w 104771"/>
              <a:gd name="connsiteY5" fmla="*/ 323850 h 584200"/>
              <a:gd name="connsiteX6" fmla="*/ 82550 w 104771"/>
              <a:gd name="connsiteY6" fmla="*/ 361950 h 584200"/>
              <a:gd name="connsiteX7" fmla="*/ 101600 w 104771"/>
              <a:gd name="connsiteY7" fmla="*/ 400050 h 584200"/>
              <a:gd name="connsiteX8" fmla="*/ 88900 w 104771"/>
              <a:gd name="connsiteY8" fmla="*/ 501650 h 584200"/>
              <a:gd name="connsiteX9" fmla="*/ 76200 w 104771"/>
              <a:gd name="connsiteY9" fmla="*/ 533400 h 584200"/>
              <a:gd name="connsiteX10" fmla="*/ 63500 w 104771"/>
              <a:gd name="connsiteY10" fmla="*/ 5842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1" h="584200">
                <a:moveTo>
                  <a:pt x="0" y="0"/>
                </a:moveTo>
                <a:cubicBezTo>
                  <a:pt x="11737" y="23474"/>
                  <a:pt x="34543" y="71712"/>
                  <a:pt x="50800" y="82550"/>
                </a:cubicBezTo>
                <a:lnTo>
                  <a:pt x="69850" y="95250"/>
                </a:lnTo>
                <a:cubicBezTo>
                  <a:pt x="86212" y="144337"/>
                  <a:pt x="81010" y="119597"/>
                  <a:pt x="63500" y="215900"/>
                </a:cubicBezTo>
                <a:cubicBezTo>
                  <a:pt x="61105" y="229071"/>
                  <a:pt x="50800" y="254000"/>
                  <a:pt x="50800" y="254000"/>
                </a:cubicBezTo>
                <a:cubicBezTo>
                  <a:pt x="52917" y="277283"/>
                  <a:pt x="50553" y="301421"/>
                  <a:pt x="57150" y="323850"/>
                </a:cubicBezTo>
                <a:cubicBezTo>
                  <a:pt x="61457" y="338493"/>
                  <a:pt x="77723" y="347470"/>
                  <a:pt x="82550" y="361950"/>
                </a:cubicBezTo>
                <a:cubicBezTo>
                  <a:pt x="91313" y="388240"/>
                  <a:pt x="85187" y="375431"/>
                  <a:pt x="101600" y="400050"/>
                </a:cubicBezTo>
                <a:cubicBezTo>
                  <a:pt x="91465" y="531808"/>
                  <a:pt x="104771" y="446102"/>
                  <a:pt x="88900" y="501650"/>
                </a:cubicBezTo>
                <a:cubicBezTo>
                  <a:pt x="80409" y="531369"/>
                  <a:pt x="89207" y="520393"/>
                  <a:pt x="76200" y="533400"/>
                </a:cubicBezTo>
                <a:lnTo>
                  <a:pt x="63500" y="5842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a:off x="5437685" y="5288554"/>
            <a:ext cx="806775" cy="148765"/>
          </a:xfrm>
          <a:custGeom>
            <a:avLst/>
            <a:gdLst>
              <a:gd name="connsiteX0" fmla="*/ 0 w 501650"/>
              <a:gd name="connsiteY0" fmla="*/ 6827 h 95727"/>
              <a:gd name="connsiteX1" fmla="*/ 19050 w 501650"/>
              <a:gd name="connsiteY1" fmla="*/ 477 h 95727"/>
              <a:gd name="connsiteX2" fmla="*/ 146050 w 501650"/>
              <a:gd name="connsiteY2" fmla="*/ 32227 h 95727"/>
              <a:gd name="connsiteX3" fmla="*/ 279400 w 501650"/>
              <a:gd name="connsiteY3" fmla="*/ 57627 h 95727"/>
              <a:gd name="connsiteX4" fmla="*/ 355600 w 501650"/>
              <a:gd name="connsiteY4" fmla="*/ 76677 h 95727"/>
              <a:gd name="connsiteX5" fmla="*/ 381000 w 501650"/>
              <a:gd name="connsiteY5" fmla="*/ 83027 h 95727"/>
              <a:gd name="connsiteX6" fmla="*/ 400050 w 501650"/>
              <a:gd name="connsiteY6" fmla="*/ 89377 h 95727"/>
              <a:gd name="connsiteX7" fmla="*/ 463550 w 501650"/>
              <a:gd name="connsiteY7" fmla="*/ 89377 h 95727"/>
              <a:gd name="connsiteX8" fmla="*/ 501650 w 501650"/>
              <a:gd name="connsiteY8" fmla="*/ 95727 h 9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1650" h="95727">
                <a:moveTo>
                  <a:pt x="0" y="6827"/>
                </a:moveTo>
                <a:cubicBezTo>
                  <a:pt x="6350" y="4710"/>
                  <a:pt x="12374" y="0"/>
                  <a:pt x="19050" y="477"/>
                </a:cubicBezTo>
                <a:cubicBezTo>
                  <a:pt x="102913" y="6467"/>
                  <a:pt x="71323" y="14435"/>
                  <a:pt x="146050" y="32227"/>
                </a:cubicBezTo>
                <a:cubicBezTo>
                  <a:pt x="311218" y="71553"/>
                  <a:pt x="144277" y="21594"/>
                  <a:pt x="279400" y="57627"/>
                </a:cubicBezTo>
                <a:cubicBezTo>
                  <a:pt x="406701" y="91574"/>
                  <a:pt x="230252" y="51607"/>
                  <a:pt x="355600" y="76677"/>
                </a:cubicBezTo>
                <a:cubicBezTo>
                  <a:pt x="364158" y="78389"/>
                  <a:pt x="372609" y="80629"/>
                  <a:pt x="381000" y="83027"/>
                </a:cubicBezTo>
                <a:cubicBezTo>
                  <a:pt x="387436" y="84866"/>
                  <a:pt x="393376" y="88864"/>
                  <a:pt x="400050" y="89377"/>
                </a:cubicBezTo>
                <a:cubicBezTo>
                  <a:pt x="421154" y="91000"/>
                  <a:pt x="442383" y="89377"/>
                  <a:pt x="463550" y="89377"/>
                </a:cubicBezTo>
                <a:lnTo>
                  <a:pt x="501650" y="95727"/>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4487937" y="3472498"/>
            <a:ext cx="398281" cy="326692"/>
          </a:xfrm>
          <a:custGeom>
            <a:avLst/>
            <a:gdLst>
              <a:gd name="connsiteX0" fmla="*/ 0 w 247650"/>
              <a:gd name="connsiteY0" fmla="*/ 210219 h 210219"/>
              <a:gd name="connsiteX1" fmla="*/ 19050 w 247650"/>
              <a:gd name="connsiteY1" fmla="*/ 191169 h 210219"/>
              <a:gd name="connsiteX2" fmla="*/ 88900 w 247650"/>
              <a:gd name="connsiteY2" fmla="*/ 165769 h 210219"/>
              <a:gd name="connsiteX3" fmla="*/ 107950 w 247650"/>
              <a:gd name="connsiteY3" fmla="*/ 153069 h 210219"/>
              <a:gd name="connsiteX4" fmla="*/ 139700 w 247650"/>
              <a:gd name="connsiteY4" fmla="*/ 146719 h 210219"/>
              <a:gd name="connsiteX5" fmla="*/ 152400 w 247650"/>
              <a:gd name="connsiteY5" fmla="*/ 108619 h 210219"/>
              <a:gd name="connsiteX6" fmla="*/ 171450 w 247650"/>
              <a:gd name="connsiteY6" fmla="*/ 89569 h 210219"/>
              <a:gd name="connsiteX7" fmla="*/ 209550 w 247650"/>
              <a:gd name="connsiteY7" fmla="*/ 26069 h 210219"/>
              <a:gd name="connsiteX8" fmla="*/ 222250 w 247650"/>
              <a:gd name="connsiteY8" fmla="*/ 7019 h 210219"/>
              <a:gd name="connsiteX9" fmla="*/ 247650 w 247650"/>
              <a:gd name="connsiteY9" fmla="*/ 669 h 210219"/>
              <a:gd name="connsiteX10" fmla="*/ 247650 w 247650"/>
              <a:gd name="connsiteY10" fmla="*/ 669 h 21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650" h="210219">
                <a:moveTo>
                  <a:pt x="0" y="210219"/>
                </a:moveTo>
                <a:cubicBezTo>
                  <a:pt x="6350" y="203869"/>
                  <a:pt x="11578" y="196150"/>
                  <a:pt x="19050" y="191169"/>
                </a:cubicBezTo>
                <a:cubicBezTo>
                  <a:pt x="49749" y="170703"/>
                  <a:pt x="56190" y="172311"/>
                  <a:pt x="88900" y="165769"/>
                </a:cubicBezTo>
                <a:cubicBezTo>
                  <a:pt x="95250" y="161536"/>
                  <a:pt x="100804" y="155749"/>
                  <a:pt x="107950" y="153069"/>
                </a:cubicBezTo>
                <a:cubicBezTo>
                  <a:pt x="118056" y="149279"/>
                  <a:pt x="132068" y="154351"/>
                  <a:pt x="139700" y="146719"/>
                </a:cubicBezTo>
                <a:cubicBezTo>
                  <a:pt x="149166" y="137253"/>
                  <a:pt x="142934" y="118085"/>
                  <a:pt x="152400" y="108619"/>
                </a:cubicBezTo>
                <a:cubicBezTo>
                  <a:pt x="158750" y="102269"/>
                  <a:pt x="166338" y="96952"/>
                  <a:pt x="171450" y="89569"/>
                </a:cubicBezTo>
                <a:cubicBezTo>
                  <a:pt x="185501" y="69274"/>
                  <a:pt x="195858" y="46608"/>
                  <a:pt x="209550" y="26069"/>
                </a:cubicBezTo>
                <a:cubicBezTo>
                  <a:pt x="213783" y="19719"/>
                  <a:pt x="216291" y="11787"/>
                  <a:pt x="222250" y="7019"/>
                </a:cubicBezTo>
                <a:cubicBezTo>
                  <a:pt x="231024" y="0"/>
                  <a:pt x="238491" y="669"/>
                  <a:pt x="247650" y="669"/>
                </a:cubicBezTo>
                <a:lnTo>
                  <a:pt x="247650" y="669"/>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3017360" y="3833693"/>
            <a:ext cx="1439940" cy="182598"/>
          </a:xfrm>
          <a:custGeom>
            <a:avLst/>
            <a:gdLst>
              <a:gd name="connsiteX0" fmla="*/ 0 w 895350"/>
              <a:gd name="connsiteY0" fmla="*/ 117498 h 117498"/>
              <a:gd name="connsiteX1" fmla="*/ 82550 w 895350"/>
              <a:gd name="connsiteY1" fmla="*/ 104798 h 117498"/>
              <a:gd name="connsiteX2" fmla="*/ 488950 w 895350"/>
              <a:gd name="connsiteY2" fmla="*/ 98448 h 117498"/>
              <a:gd name="connsiteX3" fmla="*/ 539750 w 895350"/>
              <a:gd name="connsiteY3" fmla="*/ 92098 h 117498"/>
              <a:gd name="connsiteX4" fmla="*/ 609600 w 895350"/>
              <a:gd name="connsiteY4" fmla="*/ 66698 h 117498"/>
              <a:gd name="connsiteX5" fmla="*/ 641350 w 895350"/>
              <a:gd name="connsiteY5" fmla="*/ 60348 h 117498"/>
              <a:gd name="connsiteX6" fmla="*/ 679450 w 895350"/>
              <a:gd name="connsiteY6" fmla="*/ 34948 h 117498"/>
              <a:gd name="connsiteX7" fmla="*/ 698500 w 895350"/>
              <a:gd name="connsiteY7" fmla="*/ 22248 h 117498"/>
              <a:gd name="connsiteX8" fmla="*/ 717550 w 895350"/>
              <a:gd name="connsiteY8" fmla="*/ 15898 h 117498"/>
              <a:gd name="connsiteX9" fmla="*/ 895350 w 895350"/>
              <a:gd name="connsiteY9" fmla="*/ 9548 h 117498"/>
              <a:gd name="connsiteX10" fmla="*/ 895350 w 895350"/>
              <a:gd name="connsiteY10" fmla="*/ 9548 h 11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5350" h="117498">
                <a:moveTo>
                  <a:pt x="0" y="117498"/>
                </a:moveTo>
                <a:cubicBezTo>
                  <a:pt x="33971" y="106174"/>
                  <a:pt x="29104" y="106242"/>
                  <a:pt x="82550" y="104798"/>
                </a:cubicBezTo>
                <a:cubicBezTo>
                  <a:pt x="217984" y="101138"/>
                  <a:pt x="353483" y="100565"/>
                  <a:pt x="488950" y="98448"/>
                </a:cubicBezTo>
                <a:cubicBezTo>
                  <a:pt x="505883" y="96331"/>
                  <a:pt x="523064" y="95674"/>
                  <a:pt x="539750" y="92098"/>
                </a:cubicBezTo>
                <a:cubicBezTo>
                  <a:pt x="581262" y="83203"/>
                  <a:pt x="571723" y="78061"/>
                  <a:pt x="609600" y="66698"/>
                </a:cubicBezTo>
                <a:cubicBezTo>
                  <a:pt x="619938" y="63597"/>
                  <a:pt x="630767" y="62465"/>
                  <a:pt x="641350" y="60348"/>
                </a:cubicBezTo>
                <a:cubicBezTo>
                  <a:pt x="677462" y="24236"/>
                  <a:pt x="642691" y="53328"/>
                  <a:pt x="679450" y="34948"/>
                </a:cubicBezTo>
                <a:cubicBezTo>
                  <a:pt x="686276" y="31535"/>
                  <a:pt x="691674" y="25661"/>
                  <a:pt x="698500" y="22248"/>
                </a:cubicBezTo>
                <a:cubicBezTo>
                  <a:pt x="704487" y="19255"/>
                  <a:pt x="711056" y="17521"/>
                  <a:pt x="717550" y="15898"/>
                </a:cubicBezTo>
                <a:cubicBezTo>
                  <a:pt x="781140" y="0"/>
                  <a:pt x="810216" y="9548"/>
                  <a:pt x="895350" y="9548"/>
                </a:cubicBezTo>
                <a:lnTo>
                  <a:pt x="895350" y="9548"/>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1"/>
          <p:cNvSpPr/>
          <p:nvPr/>
        </p:nvSpPr>
        <p:spPr>
          <a:xfrm>
            <a:off x="5537200" y="3390900"/>
            <a:ext cx="2260600" cy="584200"/>
          </a:xfrm>
          <a:custGeom>
            <a:avLst/>
            <a:gdLst>
              <a:gd name="connsiteX0" fmla="*/ 0 w 2260600"/>
              <a:gd name="connsiteY0" fmla="*/ 584200 h 584200"/>
              <a:gd name="connsiteX1" fmla="*/ 38100 w 2260600"/>
              <a:gd name="connsiteY1" fmla="*/ 558800 h 584200"/>
              <a:gd name="connsiteX2" fmla="*/ 190500 w 2260600"/>
              <a:gd name="connsiteY2" fmla="*/ 533400 h 584200"/>
              <a:gd name="connsiteX3" fmla="*/ 254000 w 2260600"/>
              <a:gd name="connsiteY3" fmla="*/ 520700 h 584200"/>
              <a:gd name="connsiteX4" fmla="*/ 292100 w 2260600"/>
              <a:gd name="connsiteY4" fmla="*/ 508000 h 584200"/>
              <a:gd name="connsiteX5" fmla="*/ 342900 w 2260600"/>
              <a:gd name="connsiteY5" fmla="*/ 495300 h 584200"/>
              <a:gd name="connsiteX6" fmla="*/ 381000 w 2260600"/>
              <a:gd name="connsiteY6" fmla="*/ 482600 h 584200"/>
              <a:gd name="connsiteX7" fmla="*/ 622300 w 2260600"/>
              <a:gd name="connsiteY7" fmla="*/ 469900 h 584200"/>
              <a:gd name="connsiteX8" fmla="*/ 1409700 w 2260600"/>
              <a:gd name="connsiteY8" fmla="*/ 444500 h 584200"/>
              <a:gd name="connsiteX9" fmla="*/ 1549400 w 2260600"/>
              <a:gd name="connsiteY9" fmla="*/ 419100 h 584200"/>
              <a:gd name="connsiteX10" fmla="*/ 1651000 w 2260600"/>
              <a:gd name="connsiteY10" fmla="*/ 342900 h 584200"/>
              <a:gd name="connsiteX11" fmla="*/ 1778000 w 2260600"/>
              <a:gd name="connsiteY11" fmla="*/ 254000 h 584200"/>
              <a:gd name="connsiteX12" fmla="*/ 1866900 w 2260600"/>
              <a:gd name="connsiteY12" fmla="*/ 165100 h 584200"/>
              <a:gd name="connsiteX13" fmla="*/ 1892300 w 2260600"/>
              <a:gd name="connsiteY13" fmla="*/ 127000 h 584200"/>
              <a:gd name="connsiteX14" fmla="*/ 1955800 w 2260600"/>
              <a:gd name="connsiteY14" fmla="*/ 101600 h 584200"/>
              <a:gd name="connsiteX15" fmla="*/ 2032000 w 2260600"/>
              <a:gd name="connsiteY15" fmla="*/ 76200 h 584200"/>
              <a:gd name="connsiteX16" fmla="*/ 2070100 w 2260600"/>
              <a:gd name="connsiteY16" fmla="*/ 63500 h 584200"/>
              <a:gd name="connsiteX17" fmla="*/ 2159000 w 2260600"/>
              <a:gd name="connsiteY17" fmla="*/ 50800 h 584200"/>
              <a:gd name="connsiteX18" fmla="*/ 2197100 w 2260600"/>
              <a:gd name="connsiteY18" fmla="*/ 38100 h 584200"/>
              <a:gd name="connsiteX19" fmla="*/ 2235200 w 2260600"/>
              <a:gd name="connsiteY19" fmla="*/ 12700 h 584200"/>
              <a:gd name="connsiteX20" fmla="*/ 2260600 w 2260600"/>
              <a:gd name="connsiteY20" fmla="*/ 0 h 584200"/>
              <a:gd name="connsiteX21" fmla="*/ 2260600 w 2260600"/>
              <a:gd name="connsiteY21" fmla="*/ 0 h 584200"/>
              <a:gd name="connsiteX22" fmla="*/ 2247900 w 2260600"/>
              <a:gd name="connsiteY22" fmla="*/ 127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60600" h="584200">
                <a:moveTo>
                  <a:pt x="0" y="584200"/>
                </a:moveTo>
                <a:cubicBezTo>
                  <a:pt x="12700" y="575733"/>
                  <a:pt x="23352" y="562733"/>
                  <a:pt x="38100" y="558800"/>
                </a:cubicBezTo>
                <a:cubicBezTo>
                  <a:pt x="87862" y="545530"/>
                  <a:pt x="139999" y="543500"/>
                  <a:pt x="190500" y="533400"/>
                </a:cubicBezTo>
                <a:cubicBezTo>
                  <a:pt x="211667" y="529167"/>
                  <a:pt x="233059" y="525935"/>
                  <a:pt x="254000" y="520700"/>
                </a:cubicBezTo>
                <a:cubicBezTo>
                  <a:pt x="266987" y="517453"/>
                  <a:pt x="279228" y="511678"/>
                  <a:pt x="292100" y="508000"/>
                </a:cubicBezTo>
                <a:cubicBezTo>
                  <a:pt x="308883" y="503205"/>
                  <a:pt x="326117" y="500095"/>
                  <a:pt x="342900" y="495300"/>
                </a:cubicBezTo>
                <a:cubicBezTo>
                  <a:pt x="355772" y="491622"/>
                  <a:pt x="367668" y="483812"/>
                  <a:pt x="381000" y="482600"/>
                </a:cubicBezTo>
                <a:cubicBezTo>
                  <a:pt x="461214" y="475308"/>
                  <a:pt x="541887" y="474495"/>
                  <a:pt x="622300" y="469900"/>
                </a:cubicBezTo>
                <a:cubicBezTo>
                  <a:pt x="1080063" y="443742"/>
                  <a:pt x="584978" y="462429"/>
                  <a:pt x="1409700" y="444500"/>
                </a:cubicBezTo>
                <a:cubicBezTo>
                  <a:pt x="1456267" y="436033"/>
                  <a:pt x="1504224" y="433217"/>
                  <a:pt x="1549400" y="419100"/>
                </a:cubicBezTo>
                <a:cubicBezTo>
                  <a:pt x="1616014" y="398283"/>
                  <a:pt x="1604386" y="379156"/>
                  <a:pt x="1651000" y="342900"/>
                </a:cubicBezTo>
                <a:cubicBezTo>
                  <a:pt x="1692756" y="310423"/>
                  <a:pt x="1738873" y="289570"/>
                  <a:pt x="1778000" y="254000"/>
                </a:cubicBezTo>
                <a:cubicBezTo>
                  <a:pt x="1809009" y="225810"/>
                  <a:pt x="1843654" y="199969"/>
                  <a:pt x="1866900" y="165100"/>
                </a:cubicBezTo>
                <a:cubicBezTo>
                  <a:pt x="1875367" y="152400"/>
                  <a:pt x="1879880" y="135872"/>
                  <a:pt x="1892300" y="127000"/>
                </a:cubicBezTo>
                <a:cubicBezTo>
                  <a:pt x="1910851" y="113749"/>
                  <a:pt x="1934375" y="109391"/>
                  <a:pt x="1955800" y="101600"/>
                </a:cubicBezTo>
                <a:cubicBezTo>
                  <a:pt x="1980962" y="92450"/>
                  <a:pt x="2006600" y="84667"/>
                  <a:pt x="2032000" y="76200"/>
                </a:cubicBezTo>
                <a:cubicBezTo>
                  <a:pt x="2044700" y="71967"/>
                  <a:pt x="2056848" y="65393"/>
                  <a:pt x="2070100" y="63500"/>
                </a:cubicBezTo>
                <a:lnTo>
                  <a:pt x="2159000" y="50800"/>
                </a:lnTo>
                <a:cubicBezTo>
                  <a:pt x="2171700" y="46567"/>
                  <a:pt x="2185126" y="44087"/>
                  <a:pt x="2197100" y="38100"/>
                </a:cubicBezTo>
                <a:cubicBezTo>
                  <a:pt x="2210752" y="31274"/>
                  <a:pt x="2222112" y="20553"/>
                  <a:pt x="2235200" y="12700"/>
                </a:cubicBezTo>
                <a:cubicBezTo>
                  <a:pt x="2243317" y="7830"/>
                  <a:pt x="2252133" y="4233"/>
                  <a:pt x="2260600" y="0"/>
                </a:cubicBezTo>
                <a:lnTo>
                  <a:pt x="2260600" y="0"/>
                </a:lnTo>
                <a:lnTo>
                  <a:pt x="2247900" y="1270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2"/>
          <p:cNvSpPr/>
          <p:nvPr/>
        </p:nvSpPr>
        <p:spPr>
          <a:xfrm>
            <a:off x="6273800" y="5421588"/>
            <a:ext cx="1145395" cy="979212"/>
          </a:xfrm>
          <a:custGeom>
            <a:avLst/>
            <a:gdLst>
              <a:gd name="connsiteX0" fmla="*/ 0 w 1145395"/>
              <a:gd name="connsiteY0" fmla="*/ 1312 h 979212"/>
              <a:gd name="connsiteX1" fmla="*/ 127000 w 1145395"/>
              <a:gd name="connsiteY1" fmla="*/ 115612 h 979212"/>
              <a:gd name="connsiteX2" fmla="*/ 266700 w 1145395"/>
              <a:gd name="connsiteY2" fmla="*/ 255312 h 979212"/>
              <a:gd name="connsiteX3" fmla="*/ 368300 w 1145395"/>
              <a:gd name="connsiteY3" fmla="*/ 356912 h 979212"/>
              <a:gd name="connsiteX4" fmla="*/ 406400 w 1145395"/>
              <a:gd name="connsiteY4" fmla="*/ 395012 h 979212"/>
              <a:gd name="connsiteX5" fmla="*/ 431800 w 1145395"/>
              <a:gd name="connsiteY5" fmla="*/ 445812 h 979212"/>
              <a:gd name="connsiteX6" fmla="*/ 469900 w 1145395"/>
              <a:gd name="connsiteY6" fmla="*/ 496612 h 979212"/>
              <a:gd name="connsiteX7" fmla="*/ 546100 w 1145395"/>
              <a:gd name="connsiteY7" fmla="*/ 636312 h 979212"/>
              <a:gd name="connsiteX8" fmla="*/ 711200 w 1145395"/>
              <a:gd name="connsiteY8" fmla="*/ 737912 h 979212"/>
              <a:gd name="connsiteX9" fmla="*/ 762000 w 1145395"/>
              <a:gd name="connsiteY9" fmla="*/ 750612 h 979212"/>
              <a:gd name="connsiteX10" fmla="*/ 825500 w 1145395"/>
              <a:gd name="connsiteY10" fmla="*/ 776012 h 979212"/>
              <a:gd name="connsiteX11" fmla="*/ 876300 w 1145395"/>
              <a:gd name="connsiteY11" fmla="*/ 788712 h 979212"/>
              <a:gd name="connsiteX12" fmla="*/ 927100 w 1145395"/>
              <a:gd name="connsiteY12" fmla="*/ 814112 h 979212"/>
              <a:gd name="connsiteX13" fmla="*/ 1028700 w 1145395"/>
              <a:gd name="connsiteY13" fmla="*/ 839512 h 979212"/>
              <a:gd name="connsiteX14" fmla="*/ 1143000 w 1145395"/>
              <a:gd name="connsiteY14" fmla="*/ 928412 h 979212"/>
              <a:gd name="connsiteX15" fmla="*/ 1143000 w 1145395"/>
              <a:gd name="connsiteY15" fmla="*/ 979212 h 979212"/>
              <a:gd name="connsiteX16" fmla="*/ 1143000 w 1145395"/>
              <a:gd name="connsiteY16" fmla="*/ 979212 h 97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5395" h="979212">
                <a:moveTo>
                  <a:pt x="0" y="1312"/>
                </a:moveTo>
                <a:cubicBezTo>
                  <a:pt x="84305" y="29414"/>
                  <a:pt x="17473" y="0"/>
                  <a:pt x="127000" y="115612"/>
                </a:cubicBezTo>
                <a:cubicBezTo>
                  <a:pt x="172292" y="163420"/>
                  <a:pt x="215276" y="214173"/>
                  <a:pt x="266700" y="255312"/>
                </a:cubicBezTo>
                <a:cubicBezTo>
                  <a:pt x="378374" y="344651"/>
                  <a:pt x="289225" y="264658"/>
                  <a:pt x="368300" y="356912"/>
                </a:cubicBezTo>
                <a:cubicBezTo>
                  <a:pt x="379989" y="370549"/>
                  <a:pt x="395961" y="380397"/>
                  <a:pt x="406400" y="395012"/>
                </a:cubicBezTo>
                <a:cubicBezTo>
                  <a:pt x="417404" y="410418"/>
                  <a:pt x="421766" y="429758"/>
                  <a:pt x="431800" y="445812"/>
                </a:cubicBezTo>
                <a:cubicBezTo>
                  <a:pt x="443018" y="463761"/>
                  <a:pt x="459235" y="478329"/>
                  <a:pt x="469900" y="496612"/>
                </a:cubicBezTo>
                <a:cubicBezTo>
                  <a:pt x="469998" y="496780"/>
                  <a:pt x="522887" y="613099"/>
                  <a:pt x="546100" y="636312"/>
                </a:cubicBezTo>
                <a:cubicBezTo>
                  <a:pt x="584319" y="674531"/>
                  <a:pt x="661970" y="725605"/>
                  <a:pt x="711200" y="737912"/>
                </a:cubicBezTo>
                <a:cubicBezTo>
                  <a:pt x="728133" y="742145"/>
                  <a:pt x="745441" y="745092"/>
                  <a:pt x="762000" y="750612"/>
                </a:cubicBezTo>
                <a:cubicBezTo>
                  <a:pt x="783627" y="757821"/>
                  <a:pt x="803873" y="768803"/>
                  <a:pt x="825500" y="776012"/>
                </a:cubicBezTo>
                <a:cubicBezTo>
                  <a:pt x="842059" y="781532"/>
                  <a:pt x="859957" y="782583"/>
                  <a:pt x="876300" y="788712"/>
                </a:cubicBezTo>
                <a:cubicBezTo>
                  <a:pt x="894027" y="795359"/>
                  <a:pt x="909699" y="806654"/>
                  <a:pt x="927100" y="814112"/>
                </a:cubicBezTo>
                <a:cubicBezTo>
                  <a:pt x="961271" y="828757"/>
                  <a:pt x="991429" y="832058"/>
                  <a:pt x="1028700" y="839512"/>
                </a:cubicBezTo>
                <a:cubicBezTo>
                  <a:pt x="1099327" y="874826"/>
                  <a:pt x="1133510" y="861983"/>
                  <a:pt x="1143000" y="928412"/>
                </a:cubicBezTo>
                <a:cubicBezTo>
                  <a:pt x="1145395" y="945175"/>
                  <a:pt x="1143000" y="962279"/>
                  <a:pt x="1143000" y="979212"/>
                </a:cubicBezTo>
                <a:lnTo>
                  <a:pt x="1143000" y="979212"/>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Freeform 23"/>
          <p:cNvSpPr/>
          <p:nvPr/>
        </p:nvSpPr>
        <p:spPr>
          <a:xfrm>
            <a:off x="3009900" y="5880100"/>
            <a:ext cx="166880" cy="647700"/>
          </a:xfrm>
          <a:custGeom>
            <a:avLst/>
            <a:gdLst>
              <a:gd name="connsiteX0" fmla="*/ 0 w 166880"/>
              <a:gd name="connsiteY0" fmla="*/ 0 h 647700"/>
              <a:gd name="connsiteX1" fmla="*/ 38100 w 166880"/>
              <a:gd name="connsiteY1" fmla="*/ 177800 h 647700"/>
              <a:gd name="connsiteX2" fmla="*/ 114300 w 166880"/>
              <a:gd name="connsiteY2" fmla="*/ 317500 h 647700"/>
              <a:gd name="connsiteX3" fmla="*/ 152400 w 166880"/>
              <a:gd name="connsiteY3" fmla="*/ 393700 h 647700"/>
              <a:gd name="connsiteX4" fmla="*/ 139700 w 166880"/>
              <a:gd name="connsiteY4" fmla="*/ 647700 h 647700"/>
              <a:gd name="connsiteX5" fmla="*/ 139700 w 166880"/>
              <a:gd name="connsiteY5" fmla="*/ 647700 h 647700"/>
              <a:gd name="connsiteX6" fmla="*/ 139700 w 166880"/>
              <a:gd name="connsiteY6"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80" h="647700">
                <a:moveTo>
                  <a:pt x="0" y="0"/>
                </a:moveTo>
                <a:cubicBezTo>
                  <a:pt x="12700" y="59267"/>
                  <a:pt x="19722" y="120041"/>
                  <a:pt x="38100" y="177800"/>
                </a:cubicBezTo>
                <a:cubicBezTo>
                  <a:pt x="88462" y="336079"/>
                  <a:pt x="70825" y="230550"/>
                  <a:pt x="114300" y="317500"/>
                </a:cubicBezTo>
                <a:cubicBezTo>
                  <a:pt x="166880" y="422660"/>
                  <a:pt x="79607" y="284511"/>
                  <a:pt x="152400" y="393700"/>
                </a:cubicBezTo>
                <a:cubicBezTo>
                  <a:pt x="136888" y="579850"/>
                  <a:pt x="139700" y="495124"/>
                  <a:pt x="139700" y="647700"/>
                </a:cubicBezTo>
                <a:lnTo>
                  <a:pt x="139700" y="647700"/>
                </a:lnTo>
                <a:lnTo>
                  <a:pt x="139700" y="64770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295400" y="3035300"/>
            <a:ext cx="1117600" cy="444500"/>
          </a:xfrm>
          <a:custGeom>
            <a:avLst/>
            <a:gdLst>
              <a:gd name="connsiteX0" fmla="*/ 1117600 w 1117600"/>
              <a:gd name="connsiteY0" fmla="*/ 444500 h 444500"/>
              <a:gd name="connsiteX1" fmla="*/ 990600 w 1117600"/>
              <a:gd name="connsiteY1" fmla="*/ 368300 h 444500"/>
              <a:gd name="connsiteX2" fmla="*/ 876300 w 1117600"/>
              <a:gd name="connsiteY2" fmla="*/ 304800 h 444500"/>
              <a:gd name="connsiteX3" fmla="*/ 749300 w 1117600"/>
              <a:gd name="connsiteY3" fmla="*/ 203200 h 444500"/>
              <a:gd name="connsiteX4" fmla="*/ 647700 w 1117600"/>
              <a:gd name="connsiteY4" fmla="*/ 165100 h 444500"/>
              <a:gd name="connsiteX5" fmla="*/ 609600 w 1117600"/>
              <a:gd name="connsiteY5" fmla="*/ 127000 h 444500"/>
              <a:gd name="connsiteX6" fmla="*/ 571500 w 1117600"/>
              <a:gd name="connsiteY6" fmla="*/ 114300 h 444500"/>
              <a:gd name="connsiteX7" fmla="*/ 533400 w 1117600"/>
              <a:gd name="connsiteY7" fmla="*/ 88900 h 444500"/>
              <a:gd name="connsiteX8" fmla="*/ 482600 w 1117600"/>
              <a:gd name="connsiteY8" fmla="*/ 63500 h 444500"/>
              <a:gd name="connsiteX9" fmla="*/ 381000 w 1117600"/>
              <a:gd name="connsiteY9" fmla="*/ 12700 h 444500"/>
              <a:gd name="connsiteX10" fmla="*/ 0 w 1117600"/>
              <a:gd name="connsiteY10" fmla="*/ 0 h 444500"/>
              <a:gd name="connsiteX11" fmla="*/ 0 w 1117600"/>
              <a:gd name="connsiteY11"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7600" h="444500">
                <a:moveTo>
                  <a:pt x="1117600" y="444500"/>
                </a:moveTo>
                <a:cubicBezTo>
                  <a:pt x="1060891" y="406694"/>
                  <a:pt x="1070863" y="412080"/>
                  <a:pt x="990600" y="368300"/>
                </a:cubicBezTo>
                <a:cubicBezTo>
                  <a:pt x="943489" y="342603"/>
                  <a:pt x="922438" y="338634"/>
                  <a:pt x="876300" y="304800"/>
                </a:cubicBezTo>
                <a:cubicBezTo>
                  <a:pt x="832582" y="272740"/>
                  <a:pt x="801894" y="216349"/>
                  <a:pt x="749300" y="203200"/>
                </a:cubicBezTo>
                <a:cubicBezTo>
                  <a:pt x="708393" y="192973"/>
                  <a:pt x="683460" y="190643"/>
                  <a:pt x="647700" y="165100"/>
                </a:cubicBezTo>
                <a:cubicBezTo>
                  <a:pt x="633085" y="154661"/>
                  <a:pt x="624544" y="136963"/>
                  <a:pt x="609600" y="127000"/>
                </a:cubicBezTo>
                <a:cubicBezTo>
                  <a:pt x="598461" y="119574"/>
                  <a:pt x="583474" y="120287"/>
                  <a:pt x="571500" y="114300"/>
                </a:cubicBezTo>
                <a:cubicBezTo>
                  <a:pt x="557848" y="107474"/>
                  <a:pt x="546652" y="96473"/>
                  <a:pt x="533400" y="88900"/>
                </a:cubicBezTo>
                <a:cubicBezTo>
                  <a:pt x="516962" y="79507"/>
                  <a:pt x="499150" y="72694"/>
                  <a:pt x="482600" y="63500"/>
                </a:cubicBezTo>
                <a:cubicBezTo>
                  <a:pt x="463170" y="52706"/>
                  <a:pt x="412392" y="14662"/>
                  <a:pt x="381000" y="12700"/>
                </a:cubicBezTo>
                <a:cubicBezTo>
                  <a:pt x="254177" y="4774"/>
                  <a:pt x="127071" y="0"/>
                  <a:pt x="0" y="0"/>
                </a:cubicBezTo>
                <a:lnTo>
                  <a:pt x="0" y="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5448300" y="2667000"/>
            <a:ext cx="1292992"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T</a:t>
            </a:r>
            <a:r>
              <a:rPr lang="en-US" sz="2400">
                <a:latin typeface="Times"/>
              </a:rPr>
              <a:t>*, </a:t>
            </a:r>
            <a:r>
              <a:rPr lang="en-US" sz="2400" i="1">
                <a:latin typeface="Times"/>
              </a:rPr>
              <a:t>S</a:t>
            </a:r>
            <a:r>
              <a:rPr lang="en-US" sz="2400">
                <a:latin typeface="Times"/>
              </a:rPr>
              <a:t>)</a:t>
            </a:r>
            <a:endParaRPr lang="en-US" sz="2400" i="1">
              <a:latin typeface="Times"/>
            </a:endParaRPr>
          </a:p>
        </p:txBody>
      </p:sp>
      <p:cxnSp>
        <p:nvCxnSpPr>
          <p:cNvPr id="26" name="Straight Arrow Connector 25"/>
          <p:cNvCxnSpPr/>
          <p:nvPr/>
        </p:nvCxnSpPr>
        <p:spPr>
          <a:xfrm rot="10800000" flipV="1">
            <a:off x="4950792" y="3149600"/>
            <a:ext cx="840409" cy="777104"/>
          </a:xfrm>
          <a:prstGeom prst="straightConnector1">
            <a:avLst/>
          </a:prstGeom>
          <a:ln w="889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30300" y="4356100"/>
            <a:ext cx="889003" cy="266703"/>
          </a:xfrm>
          <a:prstGeom prst="straightConnector1">
            <a:avLst/>
          </a:prstGeom>
          <a:ln w="889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93700" y="3873500"/>
            <a:ext cx="814045"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S</a:t>
            </a:r>
            <a:r>
              <a:rPr lang="en-US" sz="2400">
                <a:latin typeface="Times"/>
              </a:rPr>
              <a:t>)</a:t>
            </a:r>
            <a:endParaRPr lang="en-US" sz="2400" i="1">
              <a:latin typeface="Time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046988"/>
          </a:xfrm>
          <a:prstGeom prst="rect">
            <a:avLst/>
          </a:prstGeom>
          <a:noFill/>
        </p:spPr>
        <p:txBody>
          <a:bodyPr wrap="square" rtlCol="0">
            <a:spAutoFit/>
          </a:bodyPr>
          <a:lstStyle/>
          <a:p>
            <a:r>
              <a:rPr lang="en-US" sz="2400">
                <a:latin typeface="Times"/>
              </a:rPr>
              <a:t>Let’s call </a:t>
            </a:r>
            <a:r>
              <a:rPr lang="en-US" sz="2400" i="1">
                <a:latin typeface="Times"/>
              </a:rPr>
              <a:t>P</a:t>
            </a:r>
            <a:r>
              <a:rPr lang="en-US" sz="2400">
                <a:latin typeface="Times"/>
              </a:rPr>
              <a:t>(</a:t>
            </a:r>
            <a:r>
              <a:rPr lang="en-US" sz="2400" i="1">
                <a:latin typeface="Times"/>
              </a:rPr>
              <a:t>T</a:t>
            </a:r>
            <a:r>
              <a:rPr lang="en-US" sz="2400">
                <a:latin typeface="Times"/>
              </a:rPr>
              <a:t>*, </a:t>
            </a:r>
            <a:r>
              <a:rPr lang="en-US" sz="2400" i="1">
                <a:latin typeface="Times"/>
              </a:rPr>
              <a:t>S</a:t>
            </a:r>
            <a:r>
              <a:rPr lang="en-US" sz="2400">
                <a:latin typeface="Times"/>
              </a:rPr>
              <a:t>) the </a:t>
            </a:r>
            <a:r>
              <a:rPr lang="en-US" sz="2400" i="1">
                <a:latin typeface="Times"/>
              </a:rPr>
              <a:t>maximal joint probability. </a:t>
            </a:r>
            <a:r>
              <a:rPr lang="en-US" sz="2400">
                <a:latin typeface="Times"/>
              </a:rPr>
              <a:t>I mentioned earlier that a low value of this can give rise to tension (=uncertainty, anxiety). Why would this be? </a:t>
            </a:r>
          </a:p>
          <a:p>
            <a:endParaRPr lang="en-US" sz="2400">
              <a:latin typeface="Times"/>
            </a:endParaRPr>
          </a:p>
          <a:p>
            <a:r>
              <a:rPr lang="en-US" sz="2400">
                <a:latin typeface="Times"/>
              </a:rPr>
              <a:t>Three possible reasons... </a:t>
            </a:r>
          </a:p>
          <a:p>
            <a:endParaRPr lang="en-US" sz="2400">
              <a:latin typeface="Times"/>
            </a:endParaRPr>
          </a:p>
          <a:p>
            <a:r>
              <a:rPr lang="en-US" sz="2400">
                <a:latin typeface="Times"/>
              </a:rPr>
              <a:t>1. Low-probability surfaces are high in information, and thus more difficult to process (discussed earlier).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154983"/>
          </a:xfrm>
          <a:prstGeom prst="rect">
            <a:avLst/>
          </a:prstGeom>
          <a:noFill/>
        </p:spPr>
        <p:txBody>
          <a:bodyPr wrap="square" rtlCol="0">
            <a:spAutoFit/>
          </a:bodyPr>
          <a:lstStyle/>
          <a:p>
            <a:endParaRPr lang="en-US" sz="2400">
              <a:latin typeface="Times"/>
            </a:endParaRPr>
          </a:p>
          <a:p>
            <a:r>
              <a:rPr lang="en-US" sz="2400">
                <a:latin typeface="Times"/>
              </a:rPr>
              <a:t>2. Taken as an estimate of </a:t>
            </a:r>
            <a:r>
              <a:rPr lang="en-US" sz="2400" i="1">
                <a:latin typeface="Times"/>
              </a:rPr>
              <a:t>P</a:t>
            </a:r>
            <a:r>
              <a:rPr lang="en-US" sz="2400">
                <a:latin typeface="Times"/>
              </a:rPr>
              <a:t>(</a:t>
            </a:r>
            <a:r>
              <a:rPr lang="en-US" sz="2400" i="1">
                <a:latin typeface="Times"/>
              </a:rPr>
              <a:t>S</a:t>
            </a:r>
            <a:r>
              <a:rPr lang="en-US" sz="2400">
                <a:latin typeface="Times"/>
              </a:rPr>
              <a:t>), </a:t>
            </a:r>
            <a:r>
              <a:rPr lang="en-US" sz="2400" i="1">
                <a:latin typeface="Times"/>
              </a:rPr>
              <a:t>P</a:t>
            </a:r>
            <a:r>
              <a:rPr lang="en-US" sz="2400">
                <a:latin typeface="Times"/>
              </a:rPr>
              <a:t>(</a:t>
            </a:r>
            <a:r>
              <a:rPr lang="en-US" sz="2400" i="1">
                <a:latin typeface="Times"/>
              </a:rPr>
              <a:t>T</a:t>
            </a:r>
            <a:r>
              <a:rPr lang="en-US" sz="2400">
                <a:latin typeface="Times"/>
              </a:rPr>
              <a:t>*, </a:t>
            </a:r>
            <a:r>
              <a:rPr lang="en-US" sz="2400" i="1">
                <a:latin typeface="Times"/>
              </a:rPr>
              <a:t>S</a:t>
            </a:r>
            <a:r>
              <a:rPr lang="en-US" sz="2400">
                <a:latin typeface="Times"/>
              </a:rPr>
              <a:t>) provides a evaluation measure for our model of the language (or musical style). </a:t>
            </a:r>
          </a:p>
          <a:p>
            <a:endParaRPr lang="en-US" sz="2400">
              <a:latin typeface="Times"/>
            </a:endParaRPr>
          </a:p>
          <a:p>
            <a:r>
              <a:rPr lang="en-US" sz="2400">
                <a:latin typeface="Times"/>
              </a:rPr>
              <a:t>Just like a language model in speech recognition (Jelinek 1997), the best model of a language or musical style is the one that assigns it highest probability. If our </a:t>
            </a:r>
            <a:r>
              <a:rPr lang="en-US" sz="2400" i="1">
                <a:latin typeface="Times"/>
              </a:rPr>
              <a:t>P</a:t>
            </a:r>
            <a:r>
              <a:rPr lang="en-US" sz="2400">
                <a:latin typeface="Times"/>
              </a:rPr>
              <a:t>(</a:t>
            </a:r>
            <a:r>
              <a:rPr lang="en-US" sz="2400" i="1">
                <a:latin typeface="Times"/>
              </a:rPr>
              <a:t>S</a:t>
            </a:r>
            <a:r>
              <a:rPr lang="en-US" sz="2400">
                <a:latin typeface="Times"/>
              </a:rPr>
              <a:t>) judgments are low, that tells us that perhaps our model needs to be refined. (Think of a child learning the language.)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reeform 2"/>
          <p:cNvSpPr/>
          <p:nvPr/>
        </p:nvSpPr>
        <p:spPr>
          <a:xfrm>
            <a:off x="2057400" y="3266304"/>
            <a:ext cx="4343400" cy="3048000"/>
          </a:xfrm>
          <a:custGeom>
            <a:avLst/>
            <a:gdLst>
              <a:gd name="connsiteX0" fmla="*/ 8312 w 2700712"/>
              <a:gd name="connsiteY0" fmla="*/ 513520 h 1961320"/>
              <a:gd name="connsiteX1" fmla="*/ 40062 w 2700712"/>
              <a:gd name="connsiteY1" fmla="*/ 704020 h 1961320"/>
              <a:gd name="connsiteX2" fmla="*/ 59112 w 2700712"/>
              <a:gd name="connsiteY2" fmla="*/ 786570 h 1961320"/>
              <a:gd name="connsiteX3" fmla="*/ 90862 w 2700712"/>
              <a:gd name="connsiteY3" fmla="*/ 894520 h 1961320"/>
              <a:gd name="connsiteX4" fmla="*/ 128962 w 2700712"/>
              <a:gd name="connsiteY4" fmla="*/ 1027870 h 1961320"/>
              <a:gd name="connsiteX5" fmla="*/ 148012 w 2700712"/>
              <a:gd name="connsiteY5" fmla="*/ 1065970 h 1961320"/>
              <a:gd name="connsiteX6" fmla="*/ 179762 w 2700712"/>
              <a:gd name="connsiteY6" fmla="*/ 1142170 h 1961320"/>
              <a:gd name="connsiteX7" fmla="*/ 205162 w 2700712"/>
              <a:gd name="connsiteY7" fmla="*/ 1199320 h 1961320"/>
              <a:gd name="connsiteX8" fmla="*/ 268662 w 2700712"/>
              <a:gd name="connsiteY8" fmla="*/ 1332670 h 1961320"/>
              <a:gd name="connsiteX9" fmla="*/ 281362 w 2700712"/>
              <a:gd name="connsiteY9" fmla="*/ 1358070 h 1961320"/>
              <a:gd name="connsiteX10" fmla="*/ 370262 w 2700712"/>
              <a:gd name="connsiteY10" fmla="*/ 1415220 h 1961320"/>
              <a:gd name="connsiteX11" fmla="*/ 433762 w 2700712"/>
              <a:gd name="connsiteY11" fmla="*/ 1453320 h 1961320"/>
              <a:gd name="connsiteX12" fmla="*/ 478212 w 2700712"/>
              <a:gd name="connsiteY12" fmla="*/ 1485070 h 1961320"/>
              <a:gd name="connsiteX13" fmla="*/ 490912 w 2700712"/>
              <a:gd name="connsiteY13" fmla="*/ 1510470 h 1961320"/>
              <a:gd name="connsiteX14" fmla="*/ 497262 w 2700712"/>
              <a:gd name="connsiteY14" fmla="*/ 1561270 h 1961320"/>
              <a:gd name="connsiteX15" fmla="*/ 522662 w 2700712"/>
              <a:gd name="connsiteY15" fmla="*/ 1618420 h 1961320"/>
              <a:gd name="connsiteX16" fmla="*/ 541712 w 2700712"/>
              <a:gd name="connsiteY16" fmla="*/ 1637470 h 1961320"/>
              <a:gd name="connsiteX17" fmla="*/ 579812 w 2700712"/>
              <a:gd name="connsiteY17" fmla="*/ 1662870 h 1961320"/>
              <a:gd name="connsiteX18" fmla="*/ 611562 w 2700712"/>
              <a:gd name="connsiteY18" fmla="*/ 1669220 h 1961320"/>
              <a:gd name="connsiteX19" fmla="*/ 763962 w 2700712"/>
              <a:gd name="connsiteY19" fmla="*/ 1662870 h 1961320"/>
              <a:gd name="connsiteX20" fmla="*/ 814762 w 2700712"/>
              <a:gd name="connsiteY20" fmla="*/ 1650170 h 1961320"/>
              <a:gd name="connsiteX21" fmla="*/ 916362 w 2700712"/>
              <a:gd name="connsiteY21" fmla="*/ 1675570 h 1961320"/>
              <a:gd name="connsiteX22" fmla="*/ 935412 w 2700712"/>
              <a:gd name="connsiteY22" fmla="*/ 1688270 h 1961320"/>
              <a:gd name="connsiteX23" fmla="*/ 979862 w 2700712"/>
              <a:gd name="connsiteY23" fmla="*/ 1694620 h 1961320"/>
              <a:gd name="connsiteX24" fmla="*/ 1119562 w 2700712"/>
              <a:gd name="connsiteY24" fmla="*/ 1745420 h 1961320"/>
              <a:gd name="connsiteX25" fmla="*/ 1316412 w 2700712"/>
              <a:gd name="connsiteY25" fmla="*/ 1808920 h 1961320"/>
              <a:gd name="connsiteX26" fmla="*/ 1487862 w 2700712"/>
              <a:gd name="connsiteY26" fmla="*/ 1866070 h 1961320"/>
              <a:gd name="connsiteX27" fmla="*/ 1652962 w 2700712"/>
              <a:gd name="connsiteY27" fmla="*/ 1904170 h 1961320"/>
              <a:gd name="connsiteX28" fmla="*/ 1741862 w 2700712"/>
              <a:gd name="connsiteY28" fmla="*/ 1916870 h 1961320"/>
              <a:gd name="connsiteX29" fmla="*/ 1773612 w 2700712"/>
              <a:gd name="connsiteY29" fmla="*/ 1923220 h 1961320"/>
              <a:gd name="connsiteX30" fmla="*/ 1849812 w 2700712"/>
              <a:gd name="connsiteY30" fmla="*/ 1948620 h 1961320"/>
              <a:gd name="connsiteX31" fmla="*/ 1894262 w 2700712"/>
              <a:gd name="connsiteY31" fmla="*/ 1961320 h 1961320"/>
              <a:gd name="connsiteX32" fmla="*/ 1983162 w 2700712"/>
              <a:gd name="connsiteY32" fmla="*/ 1948620 h 1961320"/>
              <a:gd name="connsiteX33" fmla="*/ 2040312 w 2700712"/>
              <a:gd name="connsiteY33" fmla="*/ 1916870 h 1961320"/>
              <a:gd name="connsiteX34" fmla="*/ 2084762 w 2700712"/>
              <a:gd name="connsiteY34" fmla="*/ 1872420 h 1961320"/>
              <a:gd name="connsiteX35" fmla="*/ 2122862 w 2700712"/>
              <a:gd name="connsiteY35" fmla="*/ 1840670 h 1961320"/>
              <a:gd name="connsiteX36" fmla="*/ 2167312 w 2700712"/>
              <a:gd name="connsiteY36" fmla="*/ 1808920 h 1961320"/>
              <a:gd name="connsiteX37" fmla="*/ 2243512 w 2700712"/>
              <a:gd name="connsiteY37" fmla="*/ 1726370 h 1961320"/>
              <a:gd name="connsiteX38" fmla="*/ 2287962 w 2700712"/>
              <a:gd name="connsiteY38" fmla="*/ 1656520 h 1961320"/>
              <a:gd name="connsiteX39" fmla="*/ 2370512 w 2700712"/>
              <a:gd name="connsiteY39" fmla="*/ 1580320 h 1961320"/>
              <a:gd name="connsiteX40" fmla="*/ 2414962 w 2700712"/>
              <a:gd name="connsiteY40" fmla="*/ 1548570 h 1961320"/>
              <a:gd name="connsiteX41" fmla="*/ 2478462 w 2700712"/>
              <a:gd name="connsiteY41" fmla="*/ 1485070 h 1961320"/>
              <a:gd name="connsiteX42" fmla="*/ 2516562 w 2700712"/>
              <a:gd name="connsiteY42" fmla="*/ 1459670 h 1961320"/>
              <a:gd name="connsiteX43" fmla="*/ 2541962 w 2700712"/>
              <a:gd name="connsiteY43" fmla="*/ 1440620 h 1961320"/>
              <a:gd name="connsiteX44" fmla="*/ 2580062 w 2700712"/>
              <a:gd name="connsiteY44" fmla="*/ 1427920 h 1961320"/>
              <a:gd name="connsiteX45" fmla="*/ 2611812 w 2700712"/>
              <a:gd name="connsiteY45" fmla="*/ 1402520 h 1961320"/>
              <a:gd name="connsiteX46" fmla="*/ 2656262 w 2700712"/>
              <a:gd name="connsiteY46" fmla="*/ 1358070 h 1961320"/>
              <a:gd name="connsiteX47" fmla="*/ 2668962 w 2700712"/>
              <a:gd name="connsiteY47" fmla="*/ 1326320 h 1961320"/>
              <a:gd name="connsiteX48" fmla="*/ 2675312 w 2700712"/>
              <a:gd name="connsiteY48" fmla="*/ 1288220 h 1961320"/>
              <a:gd name="connsiteX49" fmla="*/ 2681662 w 2700712"/>
              <a:gd name="connsiteY49" fmla="*/ 1269170 h 1961320"/>
              <a:gd name="connsiteX50" fmla="*/ 2694362 w 2700712"/>
              <a:gd name="connsiteY50" fmla="*/ 1224720 h 1961320"/>
              <a:gd name="connsiteX51" fmla="*/ 2700712 w 2700712"/>
              <a:gd name="connsiteY51" fmla="*/ 1180270 h 1961320"/>
              <a:gd name="connsiteX52" fmla="*/ 2694362 w 2700712"/>
              <a:gd name="connsiteY52" fmla="*/ 1021520 h 1961320"/>
              <a:gd name="connsiteX53" fmla="*/ 2688012 w 2700712"/>
              <a:gd name="connsiteY53" fmla="*/ 996120 h 1961320"/>
              <a:gd name="connsiteX54" fmla="*/ 2656262 w 2700712"/>
              <a:gd name="connsiteY54" fmla="*/ 958020 h 1961320"/>
              <a:gd name="connsiteX55" fmla="*/ 2637212 w 2700712"/>
              <a:gd name="connsiteY55" fmla="*/ 932620 h 1961320"/>
              <a:gd name="connsiteX56" fmla="*/ 2605462 w 2700712"/>
              <a:gd name="connsiteY56" fmla="*/ 913570 h 1961320"/>
              <a:gd name="connsiteX57" fmla="*/ 2554662 w 2700712"/>
              <a:gd name="connsiteY57" fmla="*/ 869120 h 1961320"/>
              <a:gd name="connsiteX58" fmla="*/ 2516562 w 2700712"/>
              <a:gd name="connsiteY58" fmla="*/ 856420 h 1961320"/>
              <a:gd name="connsiteX59" fmla="*/ 2465762 w 2700712"/>
              <a:gd name="connsiteY59" fmla="*/ 837370 h 1961320"/>
              <a:gd name="connsiteX60" fmla="*/ 2383212 w 2700712"/>
              <a:gd name="connsiteY60" fmla="*/ 824670 h 1961320"/>
              <a:gd name="connsiteX61" fmla="*/ 2357812 w 2700712"/>
              <a:gd name="connsiteY61" fmla="*/ 818320 h 1961320"/>
              <a:gd name="connsiteX62" fmla="*/ 2268912 w 2700712"/>
              <a:gd name="connsiteY62" fmla="*/ 811970 h 1961320"/>
              <a:gd name="connsiteX63" fmla="*/ 2230812 w 2700712"/>
              <a:gd name="connsiteY63" fmla="*/ 792920 h 1961320"/>
              <a:gd name="connsiteX64" fmla="*/ 2224462 w 2700712"/>
              <a:gd name="connsiteY64" fmla="*/ 691320 h 1961320"/>
              <a:gd name="connsiteX65" fmla="*/ 2211762 w 2700712"/>
              <a:gd name="connsiteY65" fmla="*/ 640520 h 1961320"/>
              <a:gd name="connsiteX66" fmla="*/ 2205412 w 2700712"/>
              <a:gd name="connsiteY66" fmla="*/ 608770 h 1961320"/>
              <a:gd name="connsiteX67" fmla="*/ 2122862 w 2700712"/>
              <a:gd name="connsiteY67" fmla="*/ 424620 h 1961320"/>
              <a:gd name="connsiteX68" fmla="*/ 2002212 w 2700712"/>
              <a:gd name="connsiteY68" fmla="*/ 291270 h 1961320"/>
              <a:gd name="connsiteX69" fmla="*/ 1945062 w 2700712"/>
              <a:gd name="connsiteY69" fmla="*/ 227770 h 1961320"/>
              <a:gd name="connsiteX70" fmla="*/ 1913312 w 2700712"/>
              <a:gd name="connsiteY70" fmla="*/ 202370 h 1961320"/>
              <a:gd name="connsiteX71" fmla="*/ 1824412 w 2700712"/>
              <a:gd name="connsiteY71" fmla="*/ 138870 h 1961320"/>
              <a:gd name="connsiteX72" fmla="*/ 1786312 w 2700712"/>
              <a:gd name="connsiteY72" fmla="*/ 113470 h 1961320"/>
              <a:gd name="connsiteX73" fmla="*/ 1760912 w 2700712"/>
              <a:gd name="connsiteY73" fmla="*/ 88070 h 1961320"/>
              <a:gd name="connsiteX74" fmla="*/ 1722812 w 2700712"/>
              <a:gd name="connsiteY74" fmla="*/ 69020 h 1961320"/>
              <a:gd name="connsiteX75" fmla="*/ 1659312 w 2700712"/>
              <a:gd name="connsiteY75" fmla="*/ 30920 h 1961320"/>
              <a:gd name="connsiteX76" fmla="*/ 1614862 w 2700712"/>
              <a:gd name="connsiteY76" fmla="*/ 18220 h 1961320"/>
              <a:gd name="connsiteX77" fmla="*/ 1570412 w 2700712"/>
              <a:gd name="connsiteY77" fmla="*/ 5520 h 1961320"/>
              <a:gd name="connsiteX78" fmla="*/ 1418012 w 2700712"/>
              <a:gd name="connsiteY78" fmla="*/ 11870 h 1961320"/>
              <a:gd name="connsiteX79" fmla="*/ 1329112 w 2700712"/>
              <a:gd name="connsiteY79" fmla="*/ 24570 h 1961320"/>
              <a:gd name="connsiteX80" fmla="*/ 1170362 w 2700712"/>
              <a:gd name="connsiteY80" fmla="*/ 37270 h 1961320"/>
              <a:gd name="connsiteX81" fmla="*/ 1113212 w 2700712"/>
              <a:gd name="connsiteY81" fmla="*/ 43620 h 1961320"/>
              <a:gd name="connsiteX82" fmla="*/ 986212 w 2700712"/>
              <a:gd name="connsiteY82" fmla="*/ 49970 h 1961320"/>
              <a:gd name="connsiteX83" fmla="*/ 744912 w 2700712"/>
              <a:gd name="connsiteY83" fmla="*/ 62670 h 1961320"/>
              <a:gd name="connsiteX84" fmla="*/ 681412 w 2700712"/>
              <a:gd name="connsiteY84" fmla="*/ 69020 h 1961320"/>
              <a:gd name="connsiteX85" fmla="*/ 643312 w 2700712"/>
              <a:gd name="connsiteY85" fmla="*/ 75370 h 1961320"/>
              <a:gd name="connsiteX86" fmla="*/ 529012 w 2700712"/>
              <a:gd name="connsiteY86" fmla="*/ 88070 h 1961320"/>
              <a:gd name="connsiteX87" fmla="*/ 497262 w 2700712"/>
              <a:gd name="connsiteY87" fmla="*/ 94420 h 1961320"/>
              <a:gd name="connsiteX88" fmla="*/ 351212 w 2700712"/>
              <a:gd name="connsiteY88" fmla="*/ 113470 h 1961320"/>
              <a:gd name="connsiteX89" fmla="*/ 287712 w 2700712"/>
              <a:gd name="connsiteY89" fmla="*/ 132520 h 1961320"/>
              <a:gd name="connsiteX90" fmla="*/ 243262 w 2700712"/>
              <a:gd name="connsiteY90" fmla="*/ 145220 h 1961320"/>
              <a:gd name="connsiteX91" fmla="*/ 192462 w 2700712"/>
              <a:gd name="connsiteY91" fmla="*/ 196020 h 1961320"/>
              <a:gd name="connsiteX92" fmla="*/ 160712 w 2700712"/>
              <a:gd name="connsiteY92" fmla="*/ 240470 h 1961320"/>
              <a:gd name="connsiteX93" fmla="*/ 141662 w 2700712"/>
              <a:gd name="connsiteY93" fmla="*/ 284920 h 1961320"/>
              <a:gd name="connsiteX94" fmla="*/ 122612 w 2700712"/>
              <a:gd name="connsiteY94" fmla="*/ 310320 h 1961320"/>
              <a:gd name="connsiteX95" fmla="*/ 109912 w 2700712"/>
              <a:gd name="connsiteY95" fmla="*/ 329370 h 1961320"/>
              <a:gd name="connsiteX96" fmla="*/ 90862 w 2700712"/>
              <a:gd name="connsiteY96" fmla="*/ 348420 h 1961320"/>
              <a:gd name="connsiteX97" fmla="*/ 59112 w 2700712"/>
              <a:gd name="connsiteY97" fmla="*/ 386520 h 1961320"/>
              <a:gd name="connsiteX98" fmla="*/ 46412 w 2700712"/>
              <a:gd name="connsiteY98" fmla="*/ 430970 h 1961320"/>
              <a:gd name="connsiteX99" fmla="*/ 40062 w 2700712"/>
              <a:gd name="connsiteY99" fmla="*/ 450020 h 1961320"/>
              <a:gd name="connsiteX100" fmla="*/ 33712 w 2700712"/>
              <a:gd name="connsiteY100" fmla="*/ 481770 h 1961320"/>
              <a:gd name="connsiteX101" fmla="*/ 21012 w 2700712"/>
              <a:gd name="connsiteY101" fmla="*/ 507170 h 1961320"/>
              <a:gd name="connsiteX102" fmla="*/ 14662 w 2700712"/>
              <a:gd name="connsiteY102" fmla="*/ 526220 h 1961320"/>
              <a:gd name="connsiteX103" fmla="*/ 8312 w 2700712"/>
              <a:gd name="connsiteY103" fmla="*/ 513520 h 196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2700712" h="1961320">
                <a:moveTo>
                  <a:pt x="8312" y="513520"/>
                </a:moveTo>
                <a:cubicBezTo>
                  <a:pt x="12545" y="543153"/>
                  <a:pt x="0" y="530416"/>
                  <a:pt x="40062" y="704020"/>
                </a:cubicBezTo>
                <a:cubicBezTo>
                  <a:pt x="46412" y="731537"/>
                  <a:pt x="51144" y="759478"/>
                  <a:pt x="59112" y="786570"/>
                </a:cubicBezTo>
                <a:cubicBezTo>
                  <a:pt x="69695" y="822553"/>
                  <a:pt x="80888" y="858363"/>
                  <a:pt x="90862" y="894520"/>
                </a:cubicBezTo>
                <a:cubicBezTo>
                  <a:pt x="106919" y="952725"/>
                  <a:pt x="107664" y="974624"/>
                  <a:pt x="128962" y="1027870"/>
                </a:cubicBezTo>
                <a:cubicBezTo>
                  <a:pt x="134235" y="1041053"/>
                  <a:pt x="142245" y="1052995"/>
                  <a:pt x="148012" y="1065970"/>
                </a:cubicBezTo>
                <a:cubicBezTo>
                  <a:pt x="159188" y="1091115"/>
                  <a:pt x="168923" y="1116878"/>
                  <a:pt x="179762" y="1142170"/>
                </a:cubicBezTo>
                <a:cubicBezTo>
                  <a:pt x="187974" y="1161331"/>
                  <a:pt x="196950" y="1180159"/>
                  <a:pt x="205162" y="1199320"/>
                </a:cubicBezTo>
                <a:cubicBezTo>
                  <a:pt x="257748" y="1322020"/>
                  <a:pt x="213685" y="1230571"/>
                  <a:pt x="268662" y="1332670"/>
                </a:cubicBezTo>
                <a:cubicBezTo>
                  <a:pt x="273150" y="1341005"/>
                  <a:pt x="275682" y="1350497"/>
                  <a:pt x="281362" y="1358070"/>
                </a:cubicBezTo>
                <a:cubicBezTo>
                  <a:pt x="309464" y="1395540"/>
                  <a:pt x="323785" y="1387334"/>
                  <a:pt x="370262" y="1415220"/>
                </a:cubicBezTo>
                <a:cubicBezTo>
                  <a:pt x="391429" y="1427920"/>
                  <a:pt x="414015" y="1438509"/>
                  <a:pt x="433762" y="1453320"/>
                </a:cubicBezTo>
                <a:cubicBezTo>
                  <a:pt x="465267" y="1476949"/>
                  <a:pt x="450356" y="1466499"/>
                  <a:pt x="478212" y="1485070"/>
                </a:cubicBezTo>
                <a:cubicBezTo>
                  <a:pt x="482445" y="1493537"/>
                  <a:pt x="488616" y="1501287"/>
                  <a:pt x="490912" y="1510470"/>
                </a:cubicBezTo>
                <a:cubicBezTo>
                  <a:pt x="495051" y="1527026"/>
                  <a:pt x="493686" y="1544584"/>
                  <a:pt x="497262" y="1561270"/>
                </a:cubicBezTo>
                <a:cubicBezTo>
                  <a:pt x="502054" y="1583634"/>
                  <a:pt x="508420" y="1601330"/>
                  <a:pt x="522662" y="1618420"/>
                </a:cubicBezTo>
                <a:cubicBezTo>
                  <a:pt x="528411" y="1625319"/>
                  <a:pt x="534623" y="1631957"/>
                  <a:pt x="541712" y="1637470"/>
                </a:cubicBezTo>
                <a:cubicBezTo>
                  <a:pt x="553760" y="1646841"/>
                  <a:pt x="564845" y="1659877"/>
                  <a:pt x="579812" y="1662870"/>
                </a:cubicBezTo>
                <a:lnTo>
                  <a:pt x="611562" y="1669220"/>
                </a:lnTo>
                <a:cubicBezTo>
                  <a:pt x="662362" y="1667103"/>
                  <a:pt x="713340" y="1667616"/>
                  <a:pt x="763962" y="1662870"/>
                </a:cubicBezTo>
                <a:cubicBezTo>
                  <a:pt x="781340" y="1661241"/>
                  <a:pt x="814762" y="1650170"/>
                  <a:pt x="814762" y="1650170"/>
                </a:cubicBezTo>
                <a:cubicBezTo>
                  <a:pt x="848629" y="1658637"/>
                  <a:pt x="883073" y="1665058"/>
                  <a:pt x="916362" y="1675570"/>
                </a:cubicBezTo>
                <a:cubicBezTo>
                  <a:pt x="923640" y="1677868"/>
                  <a:pt x="928102" y="1686077"/>
                  <a:pt x="935412" y="1688270"/>
                </a:cubicBezTo>
                <a:cubicBezTo>
                  <a:pt x="949748" y="1692571"/>
                  <a:pt x="965045" y="1692503"/>
                  <a:pt x="979862" y="1694620"/>
                </a:cubicBezTo>
                <a:cubicBezTo>
                  <a:pt x="1177466" y="1753901"/>
                  <a:pt x="888798" y="1664921"/>
                  <a:pt x="1119562" y="1745420"/>
                </a:cubicBezTo>
                <a:cubicBezTo>
                  <a:pt x="1184661" y="1768129"/>
                  <a:pt x="1251004" y="1787117"/>
                  <a:pt x="1316412" y="1808920"/>
                </a:cubicBezTo>
                <a:cubicBezTo>
                  <a:pt x="1406984" y="1839111"/>
                  <a:pt x="1398514" y="1841702"/>
                  <a:pt x="1487862" y="1866070"/>
                </a:cubicBezTo>
                <a:cubicBezTo>
                  <a:pt x="1552524" y="1883705"/>
                  <a:pt x="1593898" y="1895732"/>
                  <a:pt x="1652962" y="1904170"/>
                </a:cubicBezTo>
                <a:cubicBezTo>
                  <a:pt x="1717362" y="1913370"/>
                  <a:pt x="1686307" y="1906769"/>
                  <a:pt x="1741862" y="1916870"/>
                </a:cubicBezTo>
                <a:cubicBezTo>
                  <a:pt x="1752481" y="1918801"/>
                  <a:pt x="1763258" y="1920175"/>
                  <a:pt x="1773612" y="1923220"/>
                </a:cubicBezTo>
                <a:cubicBezTo>
                  <a:pt x="1799298" y="1930775"/>
                  <a:pt x="1823837" y="1942126"/>
                  <a:pt x="1849812" y="1948620"/>
                </a:cubicBezTo>
                <a:cubicBezTo>
                  <a:pt x="1881706" y="1956593"/>
                  <a:pt x="1866933" y="1952210"/>
                  <a:pt x="1894262" y="1961320"/>
                </a:cubicBezTo>
                <a:cubicBezTo>
                  <a:pt x="1908281" y="1959762"/>
                  <a:pt x="1962944" y="1955359"/>
                  <a:pt x="1983162" y="1948620"/>
                </a:cubicBezTo>
                <a:cubicBezTo>
                  <a:pt x="1993186" y="1945279"/>
                  <a:pt x="2034887" y="1921391"/>
                  <a:pt x="2040312" y="1916870"/>
                </a:cubicBezTo>
                <a:cubicBezTo>
                  <a:pt x="2056409" y="1903456"/>
                  <a:pt x="2068665" y="1885834"/>
                  <a:pt x="2084762" y="1872420"/>
                </a:cubicBezTo>
                <a:cubicBezTo>
                  <a:pt x="2097462" y="1861837"/>
                  <a:pt x="2109759" y="1850750"/>
                  <a:pt x="2122862" y="1840670"/>
                </a:cubicBezTo>
                <a:cubicBezTo>
                  <a:pt x="2137294" y="1829568"/>
                  <a:pt x="2153324" y="1820577"/>
                  <a:pt x="2167312" y="1808920"/>
                </a:cubicBezTo>
                <a:cubicBezTo>
                  <a:pt x="2185787" y="1793524"/>
                  <a:pt x="2233082" y="1739929"/>
                  <a:pt x="2243512" y="1726370"/>
                </a:cubicBezTo>
                <a:cubicBezTo>
                  <a:pt x="2279212" y="1679960"/>
                  <a:pt x="2244837" y="1706833"/>
                  <a:pt x="2287962" y="1656520"/>
                </a:cubicBezTo>
                <a:cubicBezTo>
                  <a:pt x="2313495" y="1626731"/>
                  <a:pt x="2339786" y="1603364"/>
                  <a:pt x="2370512" y="1580320"/>
                </a:cubicBezTo>
                <a:cubicBezTo>
                  <a:pt x="2385079" y="1569395"/>
                  <a:pt x="2401309" y="1560617"/>
                  <a:pt x="2414962" y="1548570"/>
                </a:cubicBezTo>
                <a:cubicBezTo>
                  <a:pt x="2437408" y="1528765"/>
                  <a:pt x="2455934" y="1504782"/>
                  <a:pt x="2478462" y="1485070"/>
                </a:cubicBezTo>
                <a:cubicBezTo>
                  <a:pt x="2489949" y="1475019"/>
                  <a:pt x="2504351" y="1468828"/>
                  <a:pt x="2516562" y="1459670"/>
                </a:cubicBezTo>
                <a:cubicBezTo>
                  <a:pt x="2525029" y="1453320"/>
                  <a:pt x="2532496" y="1445353"/>
                  <a:pt x="2541962" y="1440620"/>
                </a:cubicBezTo>
                <a:cubicBezTo>
                  <a:pt x="2553936" y="1434633"/>
                  <a:pt x="2567362" y="1432153"/>
                  <a:pt x="2580062" y="1427920"/>
                </a:cubicBezTo>
                <a:cubicBezTo>
                  <a:pt x="2590645" y="1419453"/>
                  <a:pt x="2600969" y="1410652"/>
                  <a:pt x="2611812" y="1402520"/>
                </a:cubicBezTo>
                <a:cubicBezTo>
                  <a:pt x="2637175" y="1383498"/>
                  <a:pt x="2634911" y="1393655"/>
                  <a:pt x="2656262" y="1358070"/>
                </a:cubicBezTo>
                <a:cubicBezTo>
                  <a:pt x="2662127" y="1348296"/>
                  <a:pt x="2664729" y="1336903"/>
                  <a:pt x="2668962" y="1326320"/>
                </a:cubicBezTo>
                <a:cubicBezTo>
                  <a:pt x="2671079" y="1313620"/>
                  <a:pt x="2672519" y="1300789"/>
                  <a:pt x="2675312" y="1288220"/>
                </a:cubicBezTo>
                <a:cubicBezTo>
                  <a:pt x="2676764" y="1281686"/>
                  <a:pt x="2679739" y="1275581"/>
                  <a:pt x="2681662" y="1269170"/>
                </a:cubicBezTo>
                <a:cubicBezTo>
                  <a:pt x="2686090" y="1254410"/>
                  <a:pt x="2691133" y="1239788"/>
                  <a:pt x="2694362" y="1224720"/>
                </a:cubicBezTo>
                <a:cubicBezTo>
                  <a:pt x="2697498" y="1210085"/>
                  <a:pt x="2698595" y="1195087"/>
                  <a:pt x="2700712" y="1180270"/>
                </a:cubicBezTo>
                <a:cubicBezTo>
                  <a:pt x="2698595" y="1127353"/>
                  <a:pt x="2698006" y="1074353"/>
                  <a:pt x="2694362" y="1021520"/>
                </a:cubicBezTo>
                <a:cubicBezTo>
                  <a:pt x="2693762" y="1012813"/>
                  <a:pt x="2691450" y="1004142"/>
                  <a:pt x="2688012" y="996120"/>
                </a:cubicBezTo>
                <a:cubicBezTo>
                  <a:pt x="2679992" y="977407"/>
                  <a:pt x="2669340" y="973277"/>
                  <a:pt x="2656262" y="958020"/>
                </a:cubicBezTo>
                <a:cubicBezTo>
                  <a:pt x="2649374" y="949985"/>
                  <a:pt x="2645177" y="939589"/>
                  <a:pt x="2637212" y="932620"/>
                </a:cubicBezTo>
                <a:cubicBezTo>
                  <a:pt x="2627924" y="924493"/>
                  <a:pt x="2615204" y="921147"/>
                  <a:pt x="2605462" y="913570"/>
                </a:cubicBezTo>
                <a:cubicBezTo>
                  <a:pt x="2581888" y="895235"/>
                  <a:pt x="2581412" y="882495"/>
                  <a:pt x="2554662" y="869120"/>
                </a:cubicBezTo>
                <a:cubicBezTo>
                  <a:pt x="2542688" y="863133"/>
                  <a:pt x="2529169" y="860923"/>
                  <a:pt x="2516562" y="856420"/>
                </a:cubicBezTo>
                <a:cubicBezTo>
                  <a:pt x="2499531" y="850337"/>
                  <a:pt x="2483151" y="842338"/>
                  <a:pt x="2465762" y="837370"/>
                </a:cubicBezTo>
                <a:cubicBezTo>
                  <a:pt x="2455021" y="834301"/>
                  <a:pt x="2391442" y="826166"/>
                  <a:pt x="2383212" y="824670"/>
                </a:cubicBezTo>
                <a:cubicBezTo>
                  <a:pt x="2374626" y="823109"/>
                  <a:pt x="2366486" y="819284"/>
                  <a:pt x="2357812" y="818320"/>
                </a:cubicBezTo>
                <a:cubicBezTo>
                  <a:pt x="2328285" y="815039"/>
                  <a:pt x="2298545" y="814087"/>
                  <a:pt x="2268912" y="811970"/>
                </a:cubicBezTo>
                <a:cubicBezTo>
                  <a:pt x="2256212" y="805620"/>
                  <a:pt x="2235721" y="806244"/>
                  <a:pt x="2230812" y="792920"/>
                </a:cubicBezTo>
                <a:cubicBezTo>
                  <a:pt x="2219081" y="761079"/>
                  <a:pt x="2228671" y="724991"/>
                  <a:pt x="2224462" y="691320"/>
                </a:cubicBezTo>
                <a:cubicBezTo>
                  <a:pt x="2222297" y="674000"/>
                  <a:pt x="2215687" y="657527"/>
                  <a:pt x="2211762" y="640520"/>
                </a:cubicBezTo>
                <a:cubicBezTo>
                  <a:pt x="2209335" y="630003"/>
                  <a:pt x="2208377" y="619148"/>
                  <a:pt x="2205412" y="608770"/>
                </a:cubicBezTo>
                <a:cubicBezTo>
                  <a:pt x="2186110" y="541213"/>
                  <a:pt x="2160659" y="488278"/>
                  <a:pt x="2122862" y="424620"/>
                </a:cubicBezTo>
                <a:cubicBezTo>
                  <a:pt x="2072503" y="339804"/>
                  <a:pt x="2067896" y="356954"/>
                  <a:pt x="2002212" y="291270"/>
                </a:cubicBezTo>
                <a:cubicBezTo>
                  <a:pt x="1982076" y="271134"/>
                  <a:pt x="1965198" y="247906"/>
                  <a:pt x="1945062" y="227770"/>
                </a:cubicBezTo>
                <a:cubicBezTo>
                  <a:pt x="1935478" y="218186"/>
                  <a:pt x="1924223" y="210410"/>
                  <a:pt x="1913312" y="202370"/>
                </a:cubicBezTo>
                <a:cubicBezTo>
                  <a:pt x="1883995" y="180768"/>
                  <a:pt x="1854246" y="159753"/>
                  <a:pt x="1824412" y="138870"/>
                </a:cubicBezTo>
                <a:cubicBezTo>
                  <a:pt x="1811908" y="130117"/>
                  <a:pt x="1797105" y="124263"/>
                  <a:pt x="1786312" y="113470"/>
                </a:cubicBezTo>
                <a:cubicBezTo>
                  <a:pt x="1777845" y="105003"/>
                  <a:pt x="1770721" y="94936"/>
                  <a:pt x="1760912" y="88070"/>
                </a:cubicBezTo>
                <a:cubicBezTo>
                  <a:pt x="1749280" y="79927"/>
                  <a:pt x="1735077" y="76174"/>
                  <a:pt x="1722812" y="69020"/>
                </a:cubicBezTo>
                <a:cubicBezTo>
                  <a:pt x="1681142" y="44713"/>
                  <a:pt x="1695693" y="46512"/>
                  <a:pt x="1659312" y="30920"/>
                </a:cubicBezTo>
                <a:cubicBezTo>
                  <a:pt x="1644087" y="24395"/>
                  <a:pt x="1630974" y="22823"/>
                  <a:pt x="1614862" y="18220"/>
                </a:cubicBezTo>
                <a:cubicBezTo>
                  <a:pt x="1551093" y="0"/>
                  <a:pt x="1649817" y="25371"/>
                  <a:pt x="1570412" y="5520"/>
                </a:cubicBezTo>
                <a:cubicBezTo>
                  <a:pt x="1519612" y="7637"/>
                  <a:pt x="1468698" y="7868"/>
                  <a:pt x="1418012" y="11870"/>
                </a:cubicBezTo>
                <a:cubicBezTo>
                  <a:pt x="1388171" y="14226"/>
                  <a:pt x="1358815" y="20857"/>
                  <a:pt x="1329112" y="24570"/>
                </a:cubicBezTo>
                <a:cubicBezTo>
                  <a:pt x="1259901" y="33221"/>
                  <a:pt x="1248017" y="30799"/>
                  <a:pt x="1170362" y="37270"/>
                </a:cubicBezTo>
                <a:cubicBezTo>
                  <a:pt x="1151261" y="38862"/>
                  <a:pt x="1132334" y="42301"/>
                  <a:pt x="1113212" y="43620"/>
                </a:cubicBezTo>
                <a:cubicBezTo>
                  <a:pt x="1070926" y="46536"/>
                  <a:pt x="1028533" y="47619"/>
                  <a:pt x="986212" y="49970"/>
                </a:cubicBezTo>
                <a:cubicBezTo>
                  <a:pt x="736253" y="63857"/>
                  <a:pt x="1058405" y="48420"/>
                  <a:pt x="744912" y="62670"/>
                </a:cubicBezTo>
                <a:cubicBezTo>
                  <a:pt x="723745" y="64787"/>
                  <a:pt x="702520" y="66382"/>
                  <a:pt x="681412" y="69020"/>
                </a:cubicBezTo>
                <a:cubicBezTo>
                  <a:pt x="668636" y="70617"/>
                  <a:pt x="656088" y="73773"/>
                  <a:pt x="643312" y="75370"/>
                </a:cubicBezTo>
                <a:cubicBezTo>
                  <a:pt x="582718" y="82944"/>
                  <a:pt x="584967" y="79462"/>
                  <a:pt x="529012" y="88070"/>
                </a:cubicBezTo>
                <a:cubicBezTo>
                  <a:pt x="518345" y="89711"/>
                  <a:pt x="507946" y="92894"/>
                  <a:pt x="497262" y="94420"/>
                </a:cubicBezTo>
                <a:cubicBezTo>
                  <a:pt x="453686" y="100645"/>
                  <a:pt x="391424" y="103417"/>
                  <a:pt x="351212" y="113470"/>
                </a:cubicBezTo>
                <a:cubicBezTo>
                  <a:pt x="272511" y="133145"/>
                  <a:pt x="395931" y="101600"/>
                  <a:pt x="287712" y="132520"/>
                </a:cubicBezTo>
                <a:lnTo>
                  <a:pt x="243262" y="145220"/>
                </a:lnTo>
                <a:cubicBezTo>
                  <a:pt x="226329" y="162153"/>
                  <a:pt x="205746" y="176095"/>
                  <a:pt x="192462" y="196020"/>
                </a:cubicBezTo>
                <a:cubicBezTo>
                  <a:pt x="173891" y="223876"/>
                  <a:pt x="184341" y="208965"/>
                  <a:pt x="160712" y="240470"/>
                </a:cubicBezTo>
                <a:cubicBezTo>
                  <a:pt x="154539" y="258989"/>
                  <a:pt x="152872" y="266985"/>
                  <a:pt x="141662" y="284920"/>
                </a:cubicBezTo>
                <a:cubicBezTo>
                  <a:pt x="136053" y="293895"/>
                  <a:pt x="128763" y="301708"/>
                  <a:pt x="122612" y="310320"/>
                </a:cubicBezTo>
                <a:cubicBezTo>
                  <a:pt x="118176" y="316530"/>
                  <a:pt x="114798" y="323507"/>
                  <a:pt x="109912" y="329370"/>
                </a:cubicBezTo>
                <a:cubicBezTo>
                  <a:pt x="104163" y="336269"/>
                  <a:pt x="96611" y="341521"/>
                  <a:pt x="90862" y="348420"/>
                </a:cubicBezTo>
                <a:cubicBezTo>
                  <a:pt x="46659" y="401464"/>
                  <a:pt x="114767" y="330865"/>
                  <a:pt x="59112" y="386520"/>
                </a:cubicBezTo>
                <a:cubicBezTo>
                  <a:pt x="43887" y="432195"/>
                  <a:pt x="62359" y="375156"/>
                  <a:pt x="46412" y="430970"/>
                </a:cubicBezTo>
                <a:cubicBezTo>
                  <a:pt x="44573" y="437406"/>
                  <a:pt x="41685" y="443526"/>
                  <a:pt x="40062" y="450020"/>
                </a:cubicBezTo>
                <a:cubicBezTo>
                  <a:pt x="37444" y="460491"/>
                  <a:pt x="37125" y="471531"/>
                  <a:pt x="33712" y="481770"/>
                </a:cubicBezTo>
                <a:cubicBezTo>
                  <a:pt x="30719" y="490750"/>
                  <a:pt x="24741" y="498469"/>
                  <a:pt x="21012" y="507170"/>
                </a:cubicBezTo>
                <a:cubicBezTo>
                  <a:pt x="18375" y="513322"/>
                  <a:pt x="19395" y="521487"/>
                  <a:pt x="14662" y="526220"/>
                </a:cubicBezTo>
                <a:cubicBezTo>
                  <a:pt x="9929" y="530953"/>
                  <a:pt x="4079" y="483887"/>
                  <a:pt x="8312" y="513520"/>
                </a:cubicBezTo>
                <a:close/>
              </a:path>
            </a:pathLst>
          </a:custGeom>
          <a:noFill/>
          <a:ln w="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p:cNvSpPr/>
          <p:nvPr/>
        </p:nvSpPr>
        <p:spPr>
          <a:xfrm>
            <a:off x="3464485" y="3818547"/>
            <a:ext cx="1979216" cy="1579677"/>
          </a:xfrm>
          <a:custGeom>
            <a:avLst/>
            <a:gdLst>
              <a:gd name="connsiteX0" fmla="*/ 367070 w 722754"/>
              <a:gd name="connsiteY0" fmla="*/ 7019 h 1016487"/>
              <a:gd name="connsiteX1" fmla="*/ 354370 w 722754"/>
              <a:gd name="connsiteY1" fmla="*/ 32419 h 1016487"/>
              <a:gd name="connsiteX2" fmla="*/ 322620 w 722754"/>
              <a:gd name="connsiteY2" fmla="*/ 57819 h 1016487"/>
              <a:gd name="connsiteX3" fmla="*/ 303570 w 722754"/>
              <a:gd name="connsiteY3" fmla="*/ 76869 h 1016487"/>
              <a:gd name="connsiteX4" fmla="*/ 284520 w 722754"/>
              <a:gd name="connsiteY4" fmla="*/ 89569 h 1016487"/>
              <a:gd name="connsiteX5" fmla="*/ 265470 w 722754"/>
              <a:gd name="connsiteY5" fmla="*/ 114969 h 1016487"/>
              <a:gd name="connsiteX6" fmla="*/ 246420 w 722754"/>
              <a:gd name="connsiteY6" fmla="*/ 127669 h 1016487"/>
              <a:gd name="connsiteX7" fmla="*/ 208320 w 722754"/>
              <a:gd name="connsiteY7" fmla="*/ 172119 h 1016487"/>
              <a:gd name="connsiteX8" fmla="*/ 182920 w 722754"/>
              <a:gd name="connsiteY8" fmla="*/ 254669 h 1016487"/>
              <a:gd name="connsiteX9" fmla="*/ 163870 w 722754"/>
              <a:gd name="connsiteY9" fmla="*/ 349919 h 1016487"/>
              <a:gd name="connsiteX10" fmla="*/ 144820 w 722754"/>
              <a:gd name="connsiteY10" fmla="*/ 432469 h 1016487"/>
              <a:gd name="connsiteX11" fmla="*/ 119420 w 722754"/>
              <a:gd name="connsiteY11" fmla="*/ 489619 h 1016487"/>
              <a:gd name="connsiteX12" fmla="*/ 106720 w 722754"/>
              <a:gd name="connsiteY12" fmla="*/ 527719 h 1016487"/>
              <a:gd name="connsiteX13" fmla="*/ 94020 w 722754"/>
              <a:gd name="connsiteY13" fmla="*/ 546769 h 1016487"/>
              <a:gd name="connsiteX14" fmla="*/ 68620 w 722754"/>
              <a:gd name="connsiteY14" fmla="*/ 603919 h 1016487"/>
              <a:gd name="connsiteX15" fmla="*/ 49570 w 722754"/>
              <a:gd name="connsiteY15" fmla="*/ 661069 h 1016487"/>
              <a:gd name="connsiteX16" fmla="*/ 43220 w 722754"/>
              <a:gd name="connsiteY16" fmla="*/ 692819 h 1016487"/>
              <a:gd name="connsiteX17" fmla="*/ 36870 w 722754"/>
              <a:gd name="connsiteY17" fmla="*/ 718219 h 1016487"/>
              <a:gd name="connsiteX18" fmla="*/ 30520 w 722754"/>
              <a:gd name="connsiteY18" fmla="*/ 737269 h 1016487"/>
              <a:gd name="connsiteX19" fmla="*/ 24170 w 722754"/>
              <a:gd name="connsiteY19" fmla="*/ 769019 h 1016487"/>
              <a:gd name="connsiteX20" fmla="*/ 5120 w 722754"/>
              <a:gd name="connsiteY20" fmla="*/ 838869 h 1016487"/>
              <a:gd name="connsiteX21" fmla="*/ 11470 w 722754"/>
              <a:gd name="connsiteY21" fmla="*/ 883319 h 1016487"/>
              <a:gd name="connsiteX22" fmla="*/ 24170 w 722754"/>
              <a:gd name="connsiteY22" fmla="*/ 908719 h 1016487"/>
              <a:gd name="connsiteX23" fmla="*/ 43220 w 722754"/>
              <a:gd name="connsiteY23" fmla="*/ 921419 h 1016487"/>
              <a:gd name="connsiteX24" fmla="*/ 113070 w 722754"/>
              <a:gd name="connsiteY24" fmla="*/ 934119 h 1016487"/>
              <a:gd name="connsiteX25" fmla="*/ 170220 w 722754"/>
              <a:gd name="connsiteY25" fmla="*/ 953169 h 1016487"/>
              <a:gd name="connsiteX26" fmla="*/ 201970 w 722754"/>
              <a:gd name="connsiteY26" fmla="*/ 965869 h 1016487"/>
              <a:gd name="connsiteX27" fmla="*/ 240070 w 722754"/>
              <a:gd name="connsiteY27" fmla="*/ 984919 h 1016487"/>
              <a:gd name="connsiteX28" fmla="*/ 284520 w 722754"/>
              <a:gd name="connsiteY28" fmla="*/ 991269 h 1016487"/>
              <a:gd name="connsiteX29" fmla="*/ 373420 w 722754"/>
              <a:gd name="connsiteY29" fmla="*/ 1010319 h 1016487"/>
              <a:gd name="connsiteX30" fmla="*/ 621070 w 722754"/>
              <a:gd name="connsiteY30" fmla="*/ 1003969 h 1016487"/>
              <a:gd name="connsiteX31" fmla="*/ 665520 w 722754"/>
              <a:gd name="connsiteY31" fmla="*/ 984919 h 1016487"/>
              <a:gd name="connsiteX32" fmla="*/ 690920 w 722754"/>
              <a:gd name="connsiteY32" fmla="*/ 978569 h 1016487"/>
              <a:gd name="connsiteX33" fmla="*/ 709970 w 722754"/>
              <a:gd name="connsiteY33" fmla="*/ 965869 h 1016487"/>
              <a:gd name="connsiteX34" fmla="*/ 709970 w 722754"/>
              <a:gd name="connsiteY34" fmla="*/ 896019 h 1016487"/>
              <a:gd name="connsiteX35" fmla="*/ 684570 w 722754"/>
              <a:gd name="connsiteY35" fmla="*/ 781719 h 1016487"/>
              <a:gd name="connsiteX36" fmla="*/ 671870 w 722754"/>
              <a:gd name="connsiteY36" fmla="*/ 718219 h 1016487"/>
              <a:gd name="connsiteX37" fmla="*/ 659170 w 722754"/>
              <a:gd name="connsiteY37" fmla="*/ 673769 h 1016487"/>
              <a:gd name="connsiteX38" fmla="*/ 652820 w 722754"/>
              <a:gd name="connsiteY38" fmla="*/ 648369 h 1016487"/>
              <a:gd name="connsiteX39" fmla="*/ 646470 w 722754"/>
              <a:gd name="connsiteY39" fmla="*/ 578519 h 1016487"/>
              <a:gd name="connsiteX40" fmla="*/ 640120 w 722754"/>
              <a:gd name="connsiteY40" fmla="*/ 540419 h 1016487"/>
              <a:gd name="connsiteX41" fmla="*/ 633770 w 722754"/>
              <a:gd name="connsiteY41" fmla="*/ 426119 h 1016487"/>
              <a:gd name="connsiteX42" fmla="*/ 621070 w 722754"/>
              <a:gd name="connsiteY42" fmla="*/ 394369 h 1016487"/>
              <a:gd name="connsiteX43" fmla="*/ 608370 w 722754"/>
              <a:gd name="connsiteY43" fmla="*/ 356269 h 1016487"/>
              <a:gd name="connsiteX44" fmla="*/ 582970 w 722754"/>
              <a:gd name="connsiteY44" fmla="*/ 292769 h 1016487"/>
              <a:gd name="connsiteX45" fmla="*/ 576620 w 722754"/>
              <a:gd name="connsiteY45" fmla="*/ 273719 h 1016487"/>
              <a:gd name="connsiteX46" fmla="*/ 563920 w 722754"/>
              <a:gd name="connsiteY46" fmla="*/ 248319 h 1016487"/>
              <a:gd name="connsiteX47" fmla="*/ 544870 w 722754"/>
              <a:gd name="connsiteY47" fmla="*/ 184819 h 1016487"/>
              <a:gd name="connsiteX48" fmla="*/ 532170 w 722754"/>
              <a:gd name="connsiteY48" fmla="*/ 146719 h 1016487"/>
              <a:gd name="connsiteX49" fmla="*/ 513120 w 722754"/>
              <a:gd name="connsiteY49" fmla="*/ 89569 h 1016487"/>
              <a:gd name="connsiteX50" fmla="*/ 506770 w 722754"/>
              <a:gd name="connsiteY50" fmla="*/ 51469 h 1016487"/>
              <a:gd name="connsiteX51" fmla="*/ 500420 w 722754"/>
              <a:gd name="connsiteY51" fmla="*/ 26069 h 1016487"/>
              <a:gd name="connsiteX52" fmla="*/ 481370 w 722754"/>
              <a:gd name="connsiteY52" fmla="*/ 19719 h 1016487"/>
              <a:gd name="connsiteX53" fmla="*/ 417870 w 722754"/>
              <a:gd name="connsiteY53" fmla="*/ 13369 h 1016487"/>
              <a:gd name="connsiteX54" fmla="*/ 367070 w 722754"/>
              <a:gd name="connsiteY54" fmla="*/ 7019 h 10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22754" h="1016487">
                <a:moveTo>
                  <a:pt x="367070" y="7019"/>
                </a:moveTo>
                <a:cubicBezTo>
                  <a:pt x="356487" y="10194"/>
                  <a:pt x="360603" y="25295"/>
                  <a:pt x="354370" y="32419"/>
                </a:cubicBezTo>
                <a:cubicBezTo>
                  <a:pt x="345445" y="42619"/>
                  <a:pt x="332820" y="48894"/>
                  <a:pt x="322620" y="57819"/>
                </a:cubicBezTo>
                <a:cubicBezTo>
                  <a:pt x="315862" y="63733"/>
                  <a:pt x="310469" y="71120"/>
                  <a:pt x="303570" y="76869"/>
                </a:cubicBezTo>
                <a:cubicBezTo>
                  <a:pt x="297707" y="81755"/>
                  <a:pt x="289916" y="84173"/>
                  <a:pt x="284520" y="89569"/>
                </a:cubicBezTo>
                <a:cubicBezTo>
                  <a:pt x="277036" y="97053"/>
                  <a:pt x="272954" y="107485"/>
                  <a:pt x="265470" y="114969"/>
                </a:cubicBezTo>
                <a:cubicBezTo>
                  <a:pt x="260074" y="120365"/>
                  <a:pt x="252214" y="122702"/>
                  <a:pt x="246420" y="127669"/>
                </a:cubicBezTo>
                <a:cubicBezTo>
                  <a:pt x="232749" y="139387"/>
                  <a:pt x="216746" y="155267"/>
                  <a:pt x="208320" y="172119"/>
                </a:cubicBezTo>
                <a:cubicBezTo>
                  <a:pt x="195701" y="197357"/>
                  <a:pt x="188334" y="227599"/>
                  <a:pt x="182920" y="254669"/>
                </a:cubicBezTo>
                <a:lnTo>
                  <a:pt x="163870" y="349919"/>
                </a:lnTo>
                <a:cubicBezTo>
                  <a:pt x="158156" y="378488"/>
                  <a:pt x="153573" y="404022"/>
                  <a:pt x="144820" y="432469"/>
                </a:cubicBezTo>
                <a:cubicBezTo>
                  <a:pt x="130533" y="478903"/>
                  <a:pt x="135616" y="449128"/>
                  <a:pt x="119420" y="489619"/>
                </a:cubicBezTo>
                <a:cubicBezTo>
                  <a:pt x="114448" y="502048"/>
                  <a:pt x="112157" y="515486"/>
                  <a:pt x="106720" y="527719"/>
                </a:cubicBezTo>
                <a:cubicBezTo>
                  <a:pt x="103620" y="534693"/>
                  <a:pt x="97806" y="540143"/>
                  <a:pt x="94020" y="546769"/>
                </a:cubicBezTo>
                <a:cubicBezTo>
                  <a:pt x="84307" y="563766"/>
                  <a:pt x="75100" y="585775"/>
                  <a:pt x="68620" y="603919"/>
                </a:cubicBezTo>
                <a:cubicBezTo>
                  <a:pt x="61866" y="622830"/>
                  <a:pt x="55087" y="641761"/>
                  <a:pt x="49570" y="661069"/>
                </a:cubicBezTo>
                <a:cubicBezTo>
                  <a:pt x="46605" y="671447"/>
                  <a:pt x="45561" y="682283"/>
                  <a:pt x="43220" y="692819"/>
                </a:cubicBezTo>
                <a:cubicBezTo>
                  <a:pt x="41327" y="701338"/>
                  <a:pt x="39268" y="709828"/>
                  <a:pt x="36870" y="718219"/>
                </a:cubicBezTo>
                <a:cubicBezTo>
                  <a:pt x="35031" y="724655"/>
                  <a:pt x="32143" y="730775"/>
                  <a:pt x="30520" y="737269"/>
                </a:cubicBezTo>
                <a:cubicBezTo>
                  <a:pt x="27902" y="747740"/>
                  <a:pt x="27010" y="758606"/>
                  <a:pt x="24170" y="769019"/>
                </a:cubicBezTo>
                <a:cubicBezTo>
                  <a:pt x="0" y="857641"/>
                  <a:pt x="20591" y="761515"/>
                  <a:pt x="5120" y="838869"/>
                </a:cubicBezTo>
                <a:cubicBezTo>
                  <a:pt x="7237" y="853686"/>
                  <a:pt x="7532" y="868879"/>
                  <a:pt x="11470" y="883319"/>
                </a:cubicBezTo>
                <a:cubicBezTo>
                  <a:pt x="13961" y="892451"/>
                  <a:pt x="18110" y="901447"/>
                  <a:pt x="24170" y="908719"/>
                </a:cubicBezTo>
                <a:cubicBezTo>
                  <a:pt x="29056" y="914582"/>
                  <a:pt x="36394" y="918006"/>
                  <a:pt x="43220" y="921419"/>
                </a:cubicBezTo>
                <a:cubicBezTo>
                  <a:pt x="62797" y="931208"/>
                  <a:pt x="95558" y="931930"/>
                  <a:pt x="113070" y="934119"/>
                </a:cubicBezTo>
                <a:cubicBezTo>
                  <a:pt x="166117" y="960643"/>
                  <a:pt x="108672" y="934705"/>
                  <a:pt x="170220" y="953169"/>
                </a:cubicBezTo>
                <a:cubicBezTo>
                  <a:pt x="181138" y="956444"/>
                  <a:pt x="191593" y="961152"/>
                  <a:pt x="201970" y="965869"/>
                </a:cubicBezTo>
                <a:cubicBezTo>
                  <a:pt x="214896" y="971745"/>
                  <a:pt x="226499" y="980743"/>
                  <a:pt x="240070" y="984919"/>
                </a:cubicBezTo>
                <a:cubicBezTo>
                  <a:pt x="254375" y="989321"/>
                  <a:pt x="269885" y="988133"/>
                  <a:pt x="284520" y="991269"/>
                </a:cubicBezTo>
                <a:cubicBezTo>
                  <a:pt x="402202" y="1016487"/>
                  <a:pt x="256564" y="993625"/>
                  <a:pt x="373420" y="1010319"/>
                </a:cubicBezTo>
                <a:cubicBezTo>
                  <a:pt x="455970" y="1008202"/>
                  <a:pt x="538582" y="1007806"/>
                  <a:pt x="621070" y="1003969"/>
                </a:cubicBezTo>
                <a:cubicBezTo>
                  <a:pt x="655153" y="1002384"/>
                  <a:pt x="638090" y="996675"/>
                  <a:pt x="665520" y="984919"/>
                </a:cubicBezTo>
                <a:cubicBezTo>
                  <a:pt x="673542" y="981481"/>
                  <a:pt x="682453" y="980686"/>
                  <a:pt x="690920" y="978569"/>
                </a:cubicBezTo>
                <a:cubicBezTo>
                  <a:pt x="697270" y="974336"/>
                  <a:pt x="706184" y="972495"/>
                  <a:pt x="709970" y="965869"/>
                </a:cubicBezTo>
                <a:cubicBezTo>
                  <a:pt x="722754" y="943497"/>
                  <a:pt x="713431" y="918517"/>
                  <a:pt x="709970" y="896019"/>
                </a:cubicBezTo>
                <a:cubicBezTo>
                  <a:pt x="694779" y="797276"/>
                  <a:pt x="716311" y="915031"/>
                  <a:pt x="684570" y="781719"/>
                </a:cubicBezTo>
                <a:cubicBezTo>
                  <a:pt x="679570" y="760720"/>
                  <a:pt x="676814" y="739231"/>
                  <a:pt x="671870" y="718219"/>
                </a:cubicBezTo>
                <a:cubicBezTo>
                  <a:pt x="668341" y="703219"/>
                  <a:pt x="663225" y="688636"/>
                  <a:pt x="659170" y="673769"/>
                </a:cubicBezTo>
                <a:cubicBezTo>
                  <a:pt x="656874" y="665349"/>
                  <a:pt x="654937" y="656836"/>
                  <a:pt x="652820" y="648369"/>
                </a:cubicBezTo>
                <a:cubicBezTo>
                  <a:pt x="650703" y="625086"/>
                  <a:pt x="649202" y="601738"/>
                  <a:pt x="646470" y="578519"/>
                </a:cubicBezTo>
                <a:cubicBezTo>
                  <a:pt x="644966" y="565732"/>
                  <a:pt x="641189" y="553250"/>
                  <a:pt x="640120" y="540419"/>
                </a:cubicBezTo>
                <a:cubicBezTo>
                  <a:pt x="636951" y="502392"/>
                  <a:pt x="638705" y="463957"/>
                  <a:pt x="633770" y="426119"/>
                </a:cubicBezTo>
                <a:cubicBezTo>
                  <a:pt x="632296" y="414816"/>
                  <a:pt x="624965" y="405081"/>
                  <a:pt x="621070" y="394369"/>
                </a:cubicBezTo>
                <a:cubicBezTo>
                  <a:pt x="616495" y="381788"/>
                  <a:pt x="613070" y="368804"/>
                  <a:pt x="608370" y="356269"/>
                </a:cubicBezTo>
                <a:cubicBezTo>
                  <a:pt x="600365" y="334923"/>
                  <a:pt x="590179" y="314396"/>
                  <a:pt x="582970" y="292769"/>
                </a:cubicBezTo>
                <a:cubicBezTo>
                  <a:pt x="580853" y="286419"/>
                  <a:pt x="579257" y="279871"/>
                  <a:pt x="576620" y="273719"/>
                </a:cubicBezTo>
                <a:cubicBezTo>
                  <a:pt x="572891" y="265018"/>
                  <a:pt x="567436" y="257108"/>
                  <a:pt x="563920" y="248319"/>
                </a:cubicBezTo>
                <a:cubicBezTo>
                  <a:pt x="545959" y="203418"/>
                  <a:pt x="556097" y="222243"/>
                  <a:pt x="544870" y="184819"/>
                </a:cubicBezTo>
                <a:cubicBezTo>
                  <a:pt x="541023" y="171997"/>
                  <a:pt x="535417" y="159706"/>
                  <a:pt x="532170" y="146719"/>
                </a:cubicBezTo>
                <a:cubicBezTo>
                  <a:pt x="523055" y="110261"/>
                  <a:pt x="529061" y="129422"/>
                  <a:pt x="513120" y="89569"/>
                </a:cubicBezTo>
                <a:cubicBezTo>
                  <a:pt x="511003" y="76869"/>
                  <a:pt x="509295" y="64094"/>
                  <a:pt x="506770" y="51469"/>
                </a:cubicBezTo>
                <a:cubicBezTo>
                  <a:pt x="505058" y="42911"/>
                  <a:pt x="505872" y="32884"/>
                  <a:pt x="500420" y="26069"/>
                </a:cubicBezTo>
                <a:cubicBezTo>
                  <a:pt x="496239" y="20842"/>
                  <a:pt x="487986" y="20737"/>
                  <a:pt x="481370" y="19719"/>
                </a:cubicBezTo>
                <a:cubicBezTo>
                  <a:pt x="460345" y="16484"/>
                  <a:pt x="439037" y="15486"/>
                  <a:pt x="417870" y="13369"/>
                </a:cubicBezTo>
                <a:cubicBezTo>
                  <a:pt x="377762" y="0"/>
                  <a:pt x="377653" y="3844"/>
                  <a:pt x="367070" y="7019"/>
                </a:cubicBezTo>
                <a:close/>
              </a:path>
            </a:pathLst>
          </a:custGeom>
          <a:solidFill>
            <a:schemeClr val="tx2">
              <a:lumMod val="60000"/>
              <a:lumOff val="40000"/>
            </a:schemeClr>
          </a:solidFill>
          <a:ln w="254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2210585" y="4608386"/>
            <a:ext cx="1253900" cy="552622"/>
          </a:xfrm>
          <a:custGeom>
            <a:avLst/>
            <a:gdLst>
              <a:gd name="connsiteX0" fmla="*/ 831850 w 831850"/>
              <a:gd name="connsiteY0" fmla="*/ 209550 h 209550"/>
              <a:gd name="connsiteX1" fmla="*/ 806450 w 831850"/>
              <a:gd name="connsiteY1" fmla="*/ 203200 h 209550"/>
              <a:gd name="connsiteX2" fmla="*/ 768350 w 831850"/>
              <a:gd name="connsiteY2" fmla="*/ 190500 h 209550"/>
              <a:gd name="connsiteX3" fmla="*/ 711200 w 831850"/>
              <a:gd name="connsiteY3" fmla="*/ 184150 h 209550"/>
              <a:gd name="connsiteX4" fmla="*/ 673100 w 831850"/>
              <a:gd name="connsiteY4" fmla="*/ 177800 h 209550"/>
              <a:gd name="connsiteX5" fmla="*/ 615950 w 831850"/>
              <a:gd name="connsiteY5" fmla="*/ 171450 h 209550"/>
              <a:gd name="connsiteX6" fmla="*/ 565150 w 831850"/>
              <a:gd name="connsiteY6" fmla="*/ 165100 h 209550"/>
              <a:gd name="connsiteX7" fmla="*/ 546100 w 831850"/>
              <a:gd name="connsiteY7" fmla="*/ 158750 h 209550"/>
              <a:gd name="connsiteX8" fmla="*/ 438150 w 831850"/>
              <a:gd name="connsiteY8" fmla="*/ 146050 h 209550"/>
              <a:gd name="connsiteX9" fmla="*/ 400050 w 831850"/>
              <a:gd name="connsiteY9" fmla="*/ 133350 h 209550"/>
              <a:gd name="connsiteX10" fmla="*/ 374650 w 831850"/>
              <a:gd name="connsiteY10" fmla="*/ 127000 h 209550"/>
              <a:gd name="connsiteX11" fmla="*/ 349250 w 831850"/>
              <a:gd name="connsiteY11" fmla="*/ 114300 h 209550"/>
              <a:gd name="connsiteX12" fmla="*/ 285750 w 831850"/>
              <a:gd name="connsiteY12" fmla="*/ 88900 h 209550"/>
              <a:gd name="connsiteX13" fmla="*/ 254000 w 831850"/>
              <a:gd name="connsiteY13" fmla="*/ 50800 h 209550"/>
              <a:gd name="connsiteX14" fmla="*/ 247650 w 831850"/>
              <a:gd name="connsiteY14" fmla="*/ 25400 h 209550"/>
              <a:gd name="connsiteX15" fmla="*/ 228600 w 831850"/>
              <a:gd name="connsiteY15" fmla="*/ 19050 h 209550"/>
              <a:gd name="connsiteX16" fmla="*/ 184150 w 831850"/>
              <a:gd name="connsiteY16" fmla="*/ 31750 h 209550"/>
              <a:gd name="connsiteX17" fmla="*/ 133350 w 831850"/>
              <a:gd name="connsiteY17" fmla="*/ 25400 h 209550"/>
              <a:gd name="connsiteX18" fmla="*/ 69850 w 831850"/>
              <a:gd name="connsiteY18" fmla="*/ 0 h 209550"/>
              <a:gd name="connsiteX19" fmla="*/ 12700 w 831850"/>
              <a:gd name="connsiteY19" fmla="*/ 0 h 209550"/>
              <a:gd name="connsiteX20" fmla="*/ 0 w 831850"/>
              <a:gd name="connsiteY20" fmla="*/ 1270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1850" h="209550">
                <a:moveTo>
                  <a:pt x="831850" y="209550"/>
                </a:moveTo>
                <a:cubicBezTo>
                  <a:pt x="823383" y="207433"/>
                  <a:pt x="814809" y="205708"/>
                  <a:pt x="806450" y="203200"/>
                </a:cubicBezTo>
                <a:cubicBezTo>
                  <a:pt x="793628" y="199353"/>
                  <a:pt x="781655" y="191978"/>
                  <a:pt x="768350" y="190500"/>
                </a:cubicBezTo>
                <a:cubicBezTo>
                  <a:pt x="749300" y="188383"/>
                  <a:pt x="730199" y="186683"/>
                  <a:pt x="711200" y="184150"/>
                </a:cubicBezTo>
                <a:cubicBezTo>
                  <a:pt x="698438" y="182448"/>
                  <a:pt x="685862" y="179502"/>
                  <a:pt x="673100" y="177800"/>
                </a:cubicBezTo>
                <a:cubicBezTo>
                  <a:pt x="654101" y="175267"/>
                  <a:pt x="634986" y="173690"/>
                  <a:pt x="615950" y="171450"/>
                </a:cubicBezTo>
                <a:lnTo>
                  <a:pt x="565150" y="165100"/>
                </a:lnTo>
                <a:cubicBezTo>
                  <a:pt x="558800" y="162983"/>
                  <a:pt x="552686" y="159947"/>
                  <a:pt x="546100" y="158750"/>
                </a:cubicBezTo>
                <a:cubicBezTo>
                  <a:pt x="532386" y="156256"/>
                  <a:pt x="449245" y="147283"/>
                  <a:pt x="438150" y="146050"/>
                </a:cubicBezTo>
                <a:cubicBezTo>
                  <a:pt x="425450" y="141817"/>
                  <a:pt x="412872" y="137197"/>
                  <a:pt x="400050" y="133350"/>
                </a:cubicBezTo>
                <a:cubicBezTo>
                  <a:pt x="391691" y="130842"/>
                  <a:pt x="382822" y="130064"/>
                  <a:pt x="374650" y="127000"/>
                </a:cubicBezTo>
                <a:cubicBezTo>
                  <a:pt x="365787" y="123676"/>
                  <a:pt x="358039" y="117816"/>
                  <a:pt x="349250" y="114300"/>
                </a:cubicBezTo>
                <a:cubicBezTo>
                  <a:pt x="328220" y="105888"/>
                  <a:pt x="304703" y="102438"/>
                  <a:pt x="285750" y="88900"/>
                </a:cubicBezTo>
                <a:cubicBezTo>
                  <a:pt x="270193" y="77788"/>
                  <a:pt x="264127" y="65990"/>
                  <a:pt x="254000" y="50800"/>
                </a:cubicBezTo>
                <a:cubicBezTo>
                  <a:pt x="251883" y="42333"/>
                  <a:pt x="253102" y="32215"/>
                  <a:pt x="247650" y="25400"/>
                </a:cubicBezTo>
                <a:cubicBezTo>
                  <a:pt x="243469" y="20173"/>
                  <a:pt x="235293" y="19050"/>
                  <a:pt x="228600" y="19050"/>
                </a:cubicBezTo>
                <a:cubicBezTo>
                  <a:pt x="220627" y="19050"/>
                  <a:pt x="193133" y="28756"/>
                  <a:pt x="184150" y="31750"/>
                </a:cubicBezTo>
                <a:cubicBezTo>
                  <a:pt x="167217" y="29633"/>
                  <a:pt x="149906" y="29539"/>
                  <a:pt x="133350" y="25400"/>
                </a:cubicBezTo>
                <a:cubicBezTo>
                  <a:pt x="102990" y="17810"/>
                  <a:pt x="107011" y="0"/>
                  <a:pt x="69850" y="0"/>
                </a:cubicBezTo>
                <a:lnTo>
                  <a:pt x="12700" y="0"/>
                </a:lnTo>
                <a:lnTo>
                  <a:pt x="0" y="127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6"/>
          <p:cNvSpPr/>
          <p:nvPr/>
        </p:nvSpPr>
        <p:spPr>
          <a:xfrm>
            <a:off x="2944230" y="3405394"/>
            <a:ext cx="73527" cy="1637196"/>
          </a:xfrm>
          <a:custGeom>
            <a:avLst/>
            <a:gdLst>
              <a:gd name="connsiteX0" fmla="*/ 39997 w 40244"/>
              <a:gd name="connsiteY0" fmla="*/ 18449 h 932849"/>
              <a:gd name="connsiteX1" fmla="*/ 39997 w 40244"/>
              <a:gd name="connsiteY1" fmla="*/ 253399 h 932849"/>
              <a:gd name="connsiteX2" fmla="*/ 33647 w 40244"/>
              <a:gd name="connsiteY2" fmla="*/ 393099 h 932849"/>
              <a:gd name="connsiteX3" fmla="*/ 20947 w 40244"/>
              <a:gd name="connsiteY3" fmla="*/ 431199 h 932849"/>
              <a:gd name="connsiteX4" fmla="*/ 14597 w 40244"/>
              <a:gd name="connsiteY4" fmla="*/ 469299 h 932849"/>
              <a:gd name="connsiteX5" fmla="*/ 20947 w 40244"/>
              <a:gd name="connsiteY5" fmla="*/ 589949 h 932849"/>
              <a:gd name="connsiteX6" fmla="*/ 33647 w 40244"/>
              <a:gd name="connsiteY6" fmla="*/ 608999 h 932849"/>
              <a:gd name="connsiteX7" fmla="*/ 39997 w 40244"/>
              <a:gd name="connsiteY7" fmla="*/ 640749 h 932849"/>
              <a:gd name="connsiteX8" fmla="*/ 33647 w 40244"/>
              <a:gd name="connsiteY8" fmla="*/ 710599 h 932849"/>
              <a:gd name="connsiteX9" fmla="*/ 1897 w 40244"/>
              <a:gd name="connsiteY9" fmla="*/ 767749 h 932849"/>
              <a:gd name="connsiteX10" fmla="*/ 1897 w 40244"/>
              <a:gd name="connsiteY10" fmla="*/ 932849 h 932849"/>
              <a:gd name="connsiteX11" fmla="*/ 1897 w 40244"/>
              <a:gd name="connsiteY11" fmla="*/ 932849 h 93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244" h="932849">
                <a:moveTo>
                  <a:pt x="39997" y="18449"/>
                </a:moveTo>
                <a:cubicBezTo>
                  <a:pt x="23048" y="137089"/>
                  <a:pt x="39997" y="0"/>
                  <a:pt x="39997" y="253399"/>
                </a:cubicBezTo>
                <a:cubicBezTo>
                  <a:pt x="39997" y="300014"/>
                  <a:pt x="38613" y="346750"/>
                  <a:pt x="33647" y="393099"/>
                </a:cubicBezTo>
                <a:cubicBezTo>
                  <a:pt x="32221" y="406410"/>
                  <a:pt x="24194" y="418212"/>
                  <a:pt x="20947" y="431199"/>
                </a:cubicBezTo>
                <a:cubicBezTo>
                  <a:pt x="17824" y="443690"/>
                  <a:pt x="16714" y="456599"/>
                  <a:pt x="14597" y="469299"/>
                </a:cubicBezTo>
                <a:cubicBezTo>
                  <a:pt x="16714" y="509516"/>
                  <a:pt x="15506" y="550046"/>
                  <a:pt x="20947" y="589949"/>
                </a:cubicBezTo>
                <a:cubicBezTo>
                  <a:pt x="21978" y="597511"/>
                  <a:pt x="30967" y="601853"/>
                  <a:pt x="33647" y="608999"/>
                </a:cubicBezTo>
                <a:cubicBezTo>
                  <a:pt x="37437" y="619105"/>
                  <a:pt x="37880" y="630166"/>
                  <a:pt x="39997" y="640749"/>
                </a:cubicBezTo>
                <a:cubicBezTo>
                  <a:pt x="37880" y="664032"/>
                  <a:pt x="40244" y="688170"/>
                  <a:pt x="33647" y="710599"/>
                </a:cubicBezTo>
                <a:cubicBezTo>
                  <a:pt x="28259" y="728920"/>
                  <a:pt x="2670" y="745335"/>
                  <a:pt x="1897" y="767749"/>
                </a:cubicBezTo>
                <a:cubicBezTo>
                  <a:pt x="0" y="822750"/>
                  <a:pt x="1897" y="877816"/>
                  <a:pt x="1897" y="932849"/>
                </a:cubicBezTo>
                <a:lnTo>
                  <a:pt x="1897" y="932849"/>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3464485" y="5299164"/>
            <a:ext cx="277951" cy="546899"/>
          </a:xfrm>
          <a:custGeom>
            <a:avLst/>
            <a:gdLst>
              <a:gd name="connsiteX0" fmla="*/ 172829 w 172829"/>
              <a:gd name="connsiteY0" fmla="*/ 0 h 351917"/>
              <a:gd name="connsiteX1" fmla="*/ 134729 w 172829"/>
              <a:gd name="connsiteY1" fmla="*/ 57150 h 351917"/>
              <a:gd name="connsiteX2" fmla="*/ 109329 w 172829"/>
              <a:gd name="connsiteY2" fmla="*/ 101600 h 351917"/>
              <a:gd name="connsiteX3" fmla="*/ 90279 w 172829"/>
              <a:gd name="connsiteY3" fmla="*/ 177800 h 351917"/>
              <a:gd name="connsiteX4" fmla="*/ 83929 w 172829"/>
              <a:gd name="connsiteY4" fmla="*/ 196850 h 351917"/>
              <a:gd name="connsiteX5" fmla="*/ 71229 w 172829"/>
              <a:gd name="connsiteY5" fmla="*/ 247650 h 351917"/>
              <a:gd name="connsiteX6" fmla="*/ 52179 w 172829"/>
              <a:gd name="connsiteY6" fmla="*/ 260350 h 351917"/>
              <a:gd name="connsiteX7" fmla="*/ 45829 w 172829"/>
              <a:gd name="connsiteY7" fmla="*/ 298450 h 351917"/>
              <a:gd name="connsiteX8" fmla="*/ 7729 w 172829"/>
              <a:gd name="connsiteY8" fmla="*/ 323850 h 351917"/>
              <a:gd name="connsiteX9" fmla="*/ 7729 w 172829"/>
              <a:gd name="connsiteY9" fmla="*/ 330200 h 351917"/>
              <a:gd name="connsiteX10" fmla="*/ 7729 w 172829"/>
              <a:gd name="connsiteY10" fmla="*/ 330200 h 35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829" h="351917">
                <a:moveTo>
                  <a:pt x="172829" y="0"/>
                </a:moveTo>
                <a:cubicBezTo>
                  <a:pt x="156876" y="21271"/>
                  <a:pt x="146977" y="32655"/>
                  <a:pt x="134729" y="57150"/>
                </a:cubicBezTo>
                <a:cubicBezTo>
                  <a:pt x="110487" y="105634"/>
                  <a:pt x="155393" y="40181"/>
                  <a:pt x="109329" y="101600"/>
                </a:cubicBezTo>
                <a:cubicBezTo>
                  <a:pt x="83667" y="178587"/>
                  <a:pt x="107381" y="100843"/>
                  <a:pt x="90279" y="177800"/>
                </a:cubicBezTo>
                <a:cubicBezTo>
                  <a:pt x="88827" y="184334"/>
                  <a:pt x="85552" y="190356"/>
                  <a:pt x="83929" y="196850"/>
                </a:cubicBezTo>
                <a:cubicBezTo>
                  <a:pt x="83498" y="198575"/>
                  <a:pt x="76507" y="241052"/>
                  <a:pt x="71229" y="247650"/>
                </a:cubicBezTo>
                <a:cubicBezTo>
                  <a:pt x="66461" y="253609"/>
                  <a:pt x="58529" y="256117"/>
                  <a:pt x="52179" y="260350"/>
                </a:cubicBezTo>
                <a:cubicBezTo>
                  <a:pt x="50062" y="273050"/>
                  <a:pt x="54208" y="288674"/>
                  <a:pt x="45829" y="298450"/>
                </a:cubicBezTo>
                <a:cubicBezTo>
                  <a:pt x="0" y="351917"/>
                  <a:pt x="22153" y="266154"/>
                  <a:pt x="7729" y="323850"/>
                </a:cubicBezTo>
                <a:cubicBezTo>
                  <a:pt x="7216" y="325903"/>
                  <a:pt x="7729" y="328083"/>
                  <a:pt x="7729" y="330200"/>
                </a:cubicBezTo>
                <a:lnTo>
                  <a:pt x="7729" y="3302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4661547" y="5398223"/>
            <a:ext cx="168497" cy="838424"/>
          </a:xfrm>
          <a:custGeom>
            <a:avLst/>
            <a:gdLst>
              <a:gd name="connsiteX0" fmla="*/ 0 w 104771"/>
              <a:gd name="connsiteY0" fmla="*/ 0 h 584200"/>
              <a:gd name="connsiteX1" fmla="*/ 50800 w 104771"/>
              <a:gd name="connsiteY1" fmla="*/ 82550 h 584200"/>
              <a:gd name="connsiteX2" fmla="*/ 69850 w 104771"/>
              <a:gd name="connsiteY2" fmla="*/ 95250 h 584200"/>
              <a:gd name="connsiteX3" fmla="*/ 63500 w 104771"/>
              <a:gd name="connsiteY3" fmla="*/ 215900 h 584200"/>
              <a:gd name="connsiteX4" fmla="*/ 50800 w 104771"/>
              <a:gd name="connsiteY4" fmla="*/ 254000 h 584200"/>
              <a:gd name="connsiteX5" fmla="*/ 57150 w 104771"/>
              <a:gd name="connsiteY5" fmla="*/ 323850 h 584200"/>
              <a:gd name="connsiteX6" fmla="*/ 82550 w 104771"/>
              <a:gd name="connsiteY6" fmla="*/ 361950 h 584200"/>
              <a:gd name="connsiteX7" fmla="*/ 101600 w 104771"/>
              <a:gd name="connsiteY7" fmla="*/ 400050 h 584200"/>
              <a:gd name="connsiteX8" fmla="*/ 88900 w 104771"/>
              <a:gd name="connsiteY8" fmla="*/ 501650 h 584200"/>
              <a:gd name="connsiteX9" fmla="*/ 76200 w 104771"/>
              <a:gd name="connsiteY9" fmla="*/ 533400 h 584200"/>
              <a:gd name="connsiteX10" fmla="*/ 63500 w 104771"/>
              <a:gd name="connsiteY10" fmla="*/ 5842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1" h="584200">
                <a:moveTo>
                  <a:pt x="0" y="0"/>
                </a:moveTo>
                <a:cubicBezTo>
                  <a:pt x="11737" y="23474"/>
                  <a:pt x="34543" y="71712"/>
                  <a:pt x="50800" y="82550"/>
                </a:cubicBezTo>
                <a:lnTo>
                  <a:pt x="69850" y="95250"/>
                </a:lnTo>
                <a:cubicBezTo>
                  <a:pt x="86212" y="144337"/>
                  <a:pt x="81010" y="119597"/>
                  <a:pt x="63500" y="215900"/>
                </a:cubicBezTo>
                <a:cubicBezTo>
                  <a:pt x="61105" y="229071"/>
                  <a:pt x="50800" y="254000"/>
                  <a:pt x="50800" y="254000"/>
                </a:cubicBezTo>
                <a:cubicBezTo>
                  <a:pt x="52917" y="277283"/>
                  <a:pt x="50553" y="301421"/>
                  <a:pt x="57150" y="323850"/>
                </a:cubicBezTo>
                <a:cubicBezTo>
                  <a:pt x="61457" y="338493"/>
                  <a:pt x="77723" y="347470"/>
                  <a:pt x="82550" y="361950"/>
                </a:cubicBezTo>
                <a:cubicBezTo>
                  <a:pt x="91313" y="388240"/>
                  <a:pt x="85187" y="375431"/>
                  <a:pt x="101600" y="400050"/>
                </a:cubicBezTo>
                <a:cubicBezTo>
                  <a:pt x="91465" y="531808"/>
                  <a:pt x="104771" y="446102"/>
                  <a:pt x="88900" y="501650"/>
                </a:cubicBezTo>
                <a:cubicBezTo>
                  <a:pt x="80409" y="531369"/>
                  <a:pt x="89207" y="520393"/>
                  <a:pt x="76200" y="533400"/>
                </a:cubicBezTo>
                <a:lnTo>
                  <a:pt x="63500" y="584200"/>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5437685" y="5288554"/>
            <a:ext cx="806775" cy="148765"/>
          </a:xfrm>
          <a:custGeom>
            <a:avLst/>
            <a:gdLst>
              <a:gd name="connsiteX0" fmla="*/ 0 w 501650"/>
              <a:gd name="connsiteY0" fmla="*/ 6827 h 95727"/>
              <a:gd name="connsiteX1" fmla="*/ 19050 w 501650"/>
              <a:gd name="connsiteY1" fmla="*/ 477 h 95727"/>
              <a:gd name="connsiteX2" fmla="*/ 146050 w 501650"/>
              <a:gd name="connsiteY2" fmla="*/ 32227 h 95727"/>
              <a:gd name="connsiteX3" fmla="*/ 279400 w 501650"/>
              <a:gd name="connsiteY3" fmla="*/ 57627 h 95727"/>
              <a:gd name="connsiteX4" fmla="*/ 355600 w 501650"/>
              <a:gd name="connsiteY4" fmla="*/ 76677 h 95727"/>
              <a:gd name="connsiteX5" fmla="*/ 381000 w 501650"/>
              <a:gd name="connsiteY5" fmla="*/ 83027 h 95727"/>
              <a:gd name="connsiteX6" fmla="*/ 400050 w 501650"/>
              <a:gd name="connsiteY6" fmla="*/ 89377 h 95727"/>
              <a:gd name="connsiteX7" fmla="*/ 463550 w 501650"/>
              <a:gd name="connsiteY7" fmla="*/ 89377 h 95727"/>
              <a:gd name="connsiteX8" fmla="*/ 501650 w 501650"/>
              <a:gd name="connsiteY8" fmla="*/ 95727 h 9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1650" h="95727">
                <a:moveTo>
                  <a:pt x="0" y="6827"/>
                </a:moveTo>
                <a:cubicBezTo>
                  <a:pt x="6350" y="4710"/>
                  <a:pt x="12374" y="0"/>
                  <a:pt x="19050" y="477"/>
                </a:cubicBezTo>
                <a:cubicBezTo>
                  <a:pt x="102913" y="6467"/>
                  <a:pt x="71323" y="14435"/>
                  <a:pt x="146050" y="32227"/>
                </a:cubicBezTo>
                <a:cubicBezTo>
                  <a:pt x="311218" y="71553"/>
                  <a:pt x="144277" y="21594"/>
                  <a:pt x="279400" y="57627"/>
                </a:cubicBezTo>
                <a:cubicBezTo>
                  <a:pt x="406701" y="91574"/>
                  <a:pt x="230252" y="51607"/>
                  <a:pt x="355600" y="76677"/>
                </a:cubicBezTo>
                <a:cubicBezTo>
                  <a:pt x="364158" y="78389"/>
                  <a:pt x="372609" y="80629"/>
                  <a:pt x="381000" y="83027"/>
                </a:cubicBezTo>
                <a:cubicBezTo>
                  <a:pt x="387436" y="84866"/>
                  <a:pt x="393376" y="88864"/>
                  <a:pt x="400050" y="89377"/>
                </a:cubicBezTo>
                <a:cubicBezTo>
                  <a:pt x="421154" y="91000"/>
                  <a:pt x="442383" y="89377"/>
                  <a:pt x="463550" y="89377"/>
                </a:cubicBezTo>
                <a:lnTo>
                  <a:pt x="501650" y="95727"/>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4487937" y="3472498"/>
            <a:ext cx="398281" cy="326692"/>
          </a:xfrm>
          <a:custGeom>
            <a:avLst/>
            <a:gdLst>
              <a:gd name="connsiteX0" fmla="*/ 0 w 247650"/>
              <a:gd name="connsiteY0" fmla="*/ 210219 h 210219"/>
              <a:gd name="connsiteX1" fmla="*/ 19050 w 247650"/>
              <a:gd name="connsiteY1" fmla="*/ 191169 h 210219"/>
              <a:gd name="connsiteX2" fmla="*/ 88900 w 247650"/>
              <a:gd name="connsiteY2" fmla="*/ 165769 h 210219"/>
              <a:gd name="connsiteX3" fmla="*/ 107950 w 247650"/>
              <a:gd name="connsiteY3" fmla="*/ 153069 h 210219"/>
              <a:gd name="connsiteX4" fmla="*/ 139700 w 247650"/>
              <a:gd name="connsiteY4" fmla="*/ 146719 h 210219"/>
              <a:gd name="connsiteX5" fmla="*/ 152400 w 247650"/>
              <a:gd name="connsiteY5" fmla="*/ 108619 h 210219"/>
              <a:gd name="connsiteX6" fmla="*/ 171450 w 247650"/>
              <a:gd name="connsiteY6" fmla="*/ 89569 h 210219"/>
              <a:gd name="connsiteX7" fmla="*/ 209550 w 247650"/>
              <a:gd name="connsiteY7" fmla="*/ 26069 h 210219"/>
              <a:gd name="connsiteX8" fmla="*/ 222250 w 247650"/>
              <a:gd name="connsiteY8" fmla="*/ 7019 h 210219"/>
              <a:gd name="connsiteX9" fmla="*/ 247650 w 247650"/>
              <a:gd name="connsiteY9" fmla="*/ 669 h 210219"/>
              <a:gd name="connsiteX10" fmla="*/ 247650 w 247650"/>
              <a:gd name="connsiteY10" fmla="*/ 669 h 21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650" h="210219">
                <a:moveTo>
                  <a:pt x="0" y="210219"/>
                </a:moveTo>
                <a:cubicBezTo>
                  <a:pt x="6350" y="203869"/>
                  <a:pt x="11578" y="196150"/>
                  <a:pt x="19050" y="191169"/>
                </a:cubicBezTo>
                <a:cubicBezTo>
                  <a:pt x="49749" y="170703"/>
                  <a:pt x="56190" y="172311"/>
                  <a:pt x="88900" y="165769"/>
                </a:cubicBezTo>
                <a:cubicBezTo>
                  <a:pt x="95250" y="161536"/>
                  <a:pt x="100804" y="155749"/>
                  <a:pt x="107950" y="153069"/>
                </a:cubicBezTo>
                <a:cubicBezTo>
                  <a:pt x="118056" y="149279"/>
                  <a:pt x="132068" y="154351"/>
                  <a:pt x="139700" y="146719"/>
                </a:cubicBezTo>
                <a:cubicBezTo>
                  <a:pt x="149166" y="137253"/>
                  <a:pt x="142934" y="118085"/>
                  <a:pt x="152400" y="108619"/>
                </a:cubicBezTo>
                <a:cubicBezTo>
                  <a:pt x="158750" y="102269"/>
                  <a:pt x="166338" y="96952"/>
                  <a:pt x="171450" y="89569"/>
                </a:cubicBezTo>
                <a:cubicBezTo>
                  <a:pt x="185501" y="69274"/>
                  <a:pt x="195858" y="46608"/>
                  <a:pt x="209550" y="26069"/>
                </a:cubicBezTo>
                <a:cubicBezTo>
                  <a:pt x="213783" y="19719"/>
                  <a:pt x="216291" y="11787"/>
                  <a:pt x="222250" y="7019"/>
                </a:cubicBezTo>
                <a:cubicBezTo>
                  <a:pt x="231024" y="0"/>
                  <a:pt x="238491" y="669"/>
                  <a:pt x="247650" y="669"/>
                </a:cubicBezTo>
                <a:lnTo>
                  <a:pt x="247650" y="669"/>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3017360" y="3833693"/>
            <a:ext cx="1439940" cy="182598"/>
          </a:xfrm>
          <a:custGeom>
            <a:avLst/>
            <a:gdLst>
              <a:gd name="connsiteX0" fmla="*/ 0 w 895350"/>
              <a:gd name="connsiteY0" fmla="*/ 117498 h 117498"/>
              <a:gd name="connsiteX1" fmla="*/ 82550 w 895350"/>
              <a:gd name="connsiteY1" fmla="*/ 104798 h 117498"/>
              <a:gd name="connsiteX2" fmla="*/ 488950 w 895350"/>
              <a:gd name="connsiteY2" fmla="*/ 98448 h 117498"/>
              <a:gd name="connsiteX3" fmla="*/ 539750 w 895350"/>
              <a:gd name="connsiteY3" fmla="*/ 92098 h 117498"/>
              <a:gd name="connsiteX4" fmla="*/ 609600 w 895350"/>
              <a:gd name="connsiteY4" fmla="*/ 66698 h 117498"/>
              <a:gd name="connsiteX5" fmla="*/ 641350 w 895350"/>
              <a:gd name="connsiteY5" fmla="*/ 60348 h 117498"/>
              <a:gd name="connsiteX6" fmla="*/ 679450 w 895350"/>
              <a:gd name="connsiteY6" fmla="*/ 34948 h 117498"/>
              <a:gd name="connsiteX7" fmla="*/ 698500 w 895350"/>
              <a:gd name="connsiteY7" fmla="*/ 22248 h 117498"/>
              <a:gd name="connsiteX8" fmla="*/ 717550 w 895350"/>
              <a:gd name="connsiteY8" fmla="*/ 15898 h 117498"/>
              <a:gd name="connsiteX9" fmla="*/ 895350 w 895350"/>
              <a:gd name="connsiteY9" fmla="*/ 9548 h 117498"/>
              <a:gd name="connsiteX10" fmla="*/ 895350 w 895350"/>
              <a:gd name="connsiteY10" fmla="*/ 9548 h 11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5350" h="117498">
                <a:moveTo>
                  <a:pt x="0" y="117498"/>
                </a:moveTo>
                <a:cubicBezTo>
                  <a:pt x="33971" y="106174"/>
                  <a:pt x="29104" y="106242"/>
                  <a:pt x="82550" y="104798"/>
                </a:cubicBezTo>
                <a:cubicBezTo>
                  <a:pt x="217984" y="101138"/>
                  <a:pt x="353483" y="100565"/>
                  <a:pt x="488950" y="98448"/>
                </a:cubicBezTo>
                <a:cubicBezTo>
                  <a:pt x="505883" y="96331"/>
                  <a:pt x="523064" y="95674"/>
                  <a:pt x="539750" y="92098"/>
                </a:cubicBezTo>
                <a:cubicBezTo>
                  <a:pt x="581262" y="83203"/>
                  <a:pt x="571723" y="78061"/>
                  <a:pt x="609600" y="66698"/>
                </a:cubicBezTo>
                <a:cubicBezTo>
                  <a:pt x="619938" y="63597"/>
                  <a:pt x="630767" y="62465"/>
                  <a:pt x="641350" y="60348"/>
                </a:cubicBezTo>
                <a:cubicBezTo>
                  <a:pt x="677462" y="24236"/>
                  <a:pt x="642691" y="53328"/>
                  <a:pt x="679450" y="34948"/>
                </a:cubicBezTo>
                <a:cubicBezTo>
                  <a:pt x="686276" y="31535"/>
                  <a:pt x="691674" y="25661"/>
                  <a:pt x="698500" y="22248"/>
                </a:cubicBezTo>
                <a:cubicBezTo>
                  <a:pt x="704487" y="19255"/>
                  <a:pt x="711056" y="17521"/>
                  <a:pt x="717550" y="15898"/>
                </a:cubicBezTo>
                <a:cubicBezTo>
                  <a:pt x="781140" y="0"/>
                  <a:pt x="810216" y="9548"/>
                  <a:pt x="895350" y="9548"/>
                </a:cubicBezTo>
                <a:lnTo>
                  <a:pt x="895350" y="9548"/>
                </a:lnTo>
              </a:path>
            </a:pathLst>
          </a:cu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5537200" y="3390900"/>
            <a:ext cx="2260600" cy="584200"/>
          </a:xfrm>
          <a:custGeom>
            <a:avLst/>
            <a:gdLst>
              <a:gd name="connsiteX0" fmla="*/ 0 w 2260600"/>
              <a:gd name="connsiteY0" fmla="*/ 584200 h 584200"/>
              <a:gd name="connsiteX1" fmla="*/ 38100 w 2260600"/>
              <a:gd name="connsiteY1" fmla="*/ 558800 h 584200"/>
              <a:gd name="connsiteX2" fmla="*/ 190500 w 2260600"/>
              <a:gd name="connsiteY2" fmla="*/ 533400 h 584200"/>
              <a:gd name="connsiteX3" fmla="*/ 254000 w 2260600"/>
              <a:gd name="connsiteY3" fmla="*/ 520700 h 584200"/>
              <a:gd name="connsiteX4" fmla="*/ 292100 w 2260600"/>
              <a:gd name="connsiteY4" fmla="*/ 508000 h 584200"/>
              <a:gd name="connsiteX5" fmla="*/ 342900 w 2260600"/>
              <a:gd name="connsiteY5" fmla="*/ 495300 h 584200"/>
              <a:gd name="connsiteX6" fmla="*/ 381000 w 2260600"/>
              <a:gd name="connsiteY6" fmla="*/ 482600 h 584200"/>
              <a:gd name="connsiteX7" fmla="*/ 622300 w 2260600"/>
              <a:gd name="connsiteY7" fmla="*/ 469900 h 584200"/>
              <a:gd name="connsiteX8" fmla="*/ 1409700 w 2260600"/>
              <a:gd name="connsiteY8" fmla="*/ 444500 h 584200"/>
              <a:gd name="connsiteX9" fmla="*/ 1549400 w 2260600"/>
              <a:gd name="connsiteY9" fmla="*/ 419100 h 584200"/>
              <a:gd name="connsiteX10" fmla="*/ 1651000 w 2260600"/>
              <a:gd name="connsiteY10" fmla="*/ 342900 h 584200"/>
              <a:gd name="connsiteX11" fmla="*/ 1778000 w 2260600"/>
              <a:gd name="connsiteY11" fmla="*/ 254000 h 584200"/>
              <a:gd name="connsiteX12" fmla="*/ 1866900 w 2260600"/>
              <a:gd name="connsiteY12" fmla="*/ 165100 h 584200"/>
              <a:gd name="connsiteX13" fmla="*/ 1892300 w 2260600"/>
              <a:gd name="connsiteY13" fmla="*/ 127000 h 584200"/>
              <a:gd name="connsiteX14" fmla="*/ 1955800 w 2260600"/>
              <a:gd name="connsiteY14" fmla="*/ 101600 h 584200"/>
              <a:gd name="connsiteX15" fmla="*/ 2032000 w 2260600"/>
              <a:gd name="connsiteY15" fmla="*/ 76200 h 584200"/>
              <a:gd name="connsiteX16" fmla="*/ 2070100 w 2260600"/>
              <a:gd name="connsiteY16" fmla="*/ 63500 h 584200"/>
              <a:gd name="connsiteX17" fmla="*/ 2159000 w 2260600"/>
              <a:gd name="connsiteY17" fmla="*/ 50800 h 584200"/>
              <a:gd name="connsiteX18" fmla="*/ 2197100 w 2260600"/>
              <a:gd name="connsiteY18" fmla="*/ 38100 h 584200"/>
              <a:gd name="connsiteX19" fmla="*/ 2235200 w 2260600"/>
              <a:gd name="connsiteY19" fmla="*/ 12700 h 584200"/>
              <a:gd name="connsiteX20" fmla="*/ 2260600 w 2260600"/>
              <a:gd name="connsiteY20" fmla="*/ 0 h 584200"/>
              <a:gd name="connsiteX21" fmla="*/ 2260600 w 2260600"/>
              <a:gd name="connsiteY21" fmla="*/ 0 h 584200"/>
              <a:gd name="connsiteX22" fmla="*/ 2247900 w 2260600"/>
              <a:gd name="connsiteY22" fmla="*/ 127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60600" h="584200">
                <a:moveTo>
                  <a:pt x="0" y="584200"/>
                </a:moveTo>
                <a:cubicBezTo>
                  <a:pt x="12700" y="575733"/>
                  <a:pt x="23352" y="562733"/>
                  <a:pt x="38100" y="558800"/>
                </a:cubicBezTo>
                <a:cubicBezTo>
                  <a:pt x="87862" y="545530"/>
                  <a:pt x="139999" y="543500"/>
                  <a:pt x="190500" y="533400"/>
                </a:cubicBezTo>
                <a:cubicBezTo>
                  <a:pt x="211667" y="529167"/>
                  <a:pt x="233059" y="525935"/>
                  <a:pt x="254000" y="520700"/>
                </a:cubicBezTo>
                <a:cubicBezTo>
                  <a:pt x="266987" y="517453"/>
                  <a:pt x="279228" y="511678"/>
                  <a:pt x="292100" y="508000"/>
                </a:cubicBezTo>
                <a:cubicBezTo>
                  <a:pt x="308883" y="503205"/>
                  <a:pt x="326117" y="500095"/>
                  <a:pt x="342900" y="495300"/>
                </a:cubicBezTo>
                <a:cubicBezTo>
                  <a:pt x="355772" y="491622"/>
                  <a:pt x="367668" y="483812"/>
                  <a:pt x="381000" y="482600"/>
                </a:cubicBezTo>
                <a:cubicBezTo>
                  <a:pt x="461214" y="475308"/>
                  <a:pt x="541887" y="474495"/>
                  <a:pt x="622300" y="469900"/>
                </a:cubicBezTo>
                <a:cubicBezTo>
                  <a:pt x="1080063" y="443742"/>
                  <a:pt x="584978" y="462429"/>
                  <a:pt x="1409700" y="444500"/>
                </a:cubicBezTo>
                <a:cubicBezTo>
                  <a:pt x="1456267" y="436033"/>
                  <a:pt x="1504224" y="433217"/>
                  <a:pt x="1549400" y="419100"/>
                </a:cubicBezTo>
                <a:cubicBezTo>
                  <a:pt x="1616014" y="398283"/>
                  <a:pt x="1604386" y="379156"/>
                  <a:pt x="1651000" y="342900"/>
                </a:cubicBezTo>
                <a:cubicBezTo>
                  <a:pt x="1692756" y="310423"/>
                  <a:pt x="1738873" y="289570"/>
                  <a:pt x="1778000" y="254000"/>
                </a:cubicBezTo>
                <a:cubicBezTo>
                  <a:pt x="1809009" y="225810"/>
                  <a:pt x="1843654" y="199969"/>
                  <a:pt x="1866900" y="165100"/>
                </a:cubicBezTo>
                <a:cubicBezTo>
                  <a:pt x="1875367" y="152400"/>
                  <a:pt x="1879880" y="135872"/>
                  <a:pt x="1892300" y="127000"/>
                </a:cubicBezTo>
                <a:cubicBezTo>
                  <a:pt x="1910851" y="113749"/>
                  <a:pt x="1934375" y="109391"/>
                  <a:pt x="1955800" y="101600"/>
                </a:cubicBezTo>
                <a:cubicBezTo>
                  <a:pt x="1980962" y="92450"/>
                  <a:pt x="2006600" y="84667"/>
                  <a:pt x="2032000" y="76200"/>
                </a:cubicBezTo>
                <a:cubicBezTo>
                  <a:pt x="2044700" y="71967"/>
                  <a:pt x="2056848" y="65393"/>
                  <a:pt x="2070100" y="63500"/>
                </a:cubicBezTo>
                <a:lnTo>
                  <a:pt x="2159000" y="50800"/>
                </a:lnTo>
                <a:cubicBezTo>
                  <a:pt x="2171700" y="46567"/>
                  <a:pt x="2185126" y="44087"/>
                  <a:pt x="2197100" y="38100"/>
                </a:cubicBezTo>
                <a:cubicBezTo>
                  <a:pt x="2210752" y="31274"/>
                  <a:pt x="2222112" y="20553"/>
                  <a:pt x="2235200" y="12700"/>
                </a:cubicBezTo>
                <a:cubicBezTo>
                  <a:pt x="2243317" y="7830"/>
                  <a:pt x="2252133" y="4233"/>
                  <a:pt x="2260600" y="0"/>
                </a:cubicBezTo>
                <a:lnTo>
                  <a:pt x="2260600" y="0"/>
                </a:lnTo>
                <a:lnTo>
                  <a:pt x="2247900" y="1270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6273800" y="5421588"/>
            <a:ext cx="1145395" cy="979212"/>
          </a:xfrm>
          <a:custGeom>
            <a:avLst/>
            <a:gdLst>
              <a:gd name="connsiteX0" fmla="*/ 0 w 1145395"/>
              <a:gd name="connsiteY0" fmla="*/ 1312 h 979212"/>
              <a:gd name="connsiteX1" fmla="*/ 127000 w 1145395"/>
              <a:gd name="connsiteY1" fmla="*/ 115612 h 979212"/>
              <a:gd name="connsiteX2" fmla="*/ 266700 w 1145395"/>
              <a:gd name="connsiteY2" fmla="*/ 255312 h 979212"/>
              <a:gd name="connsiteX3" fmla="*/ 368300 w 1145395"/>
              <a:gd name="connsiteY3" fmla="*/ 356912 h 979212"/>
              <a:gd name="connsiteX4" fmla="*/ 406400 w 1145395"/>
              <a:gd name="connsiteY4" fmla="*/ 395012 h 979212"/>
              <a:gd name="connsiteX5" fmla="*/ 431800 w 1145395"/>
              <a:gd name="connsiteY5" fmla="*/ 445812 h 979212"/>
              <a:gd name="connsiteX6" fmla="*/ 469900 w 1145395"/>
              <a:gd name="connsiteY6" fmla="*/ 496612 h 979212"/>
              <a:gd name="connsiteX7" fmla="*/ 546100 w 1145395"/>
              <a:gd name="connsiteY7" fmla="*/ 636312 h 979212"/>
              <a:gd name="connsiteX8" fmla="*/ 711200 w 1145395"/>
              <a:gd name="connsiteY8" fmla="*/ 737912 h 979212"/>
              <a:gd name="connsiteX9" fmla="*/ 762000 w 1145395"/>
              <a:gd name="connsiteY9" fmla="*/ 750612 h 979212"/>
              <a:gd name="connsiteX10" fmla="*/ 825500 w 1145395"/>
              <a:gd name="connsiteY10" fmla="*/ 776012 h 979212"/>
              <a:gd name="connsiteX11" fmla="*/ 876300 w 1145395"/>
              <a:gd name="connsiteY11" fmla="*/ 788712 h 979212"/>
              <a:gd name="connsiteX12" fmla="*/ 927100 w 1145395"/>
              <a:gd name="connsiteY12" fmla="*/ 814112 h 979212"/>
              <a:gd name="connsiteX13" fmla="*/ 1028700 w 1145395"/>
              <a:gd name="connsiteY13" fmla="*/ 839512 h 979212"/>
              <a:gd name="connsiteX14" fmla="*/ 1143000 w 1145395"/>
              <a:gd name="connsiteY14" fmla="*/ 928412 h 979212"/>
              <a:gd name="connsiteX15" fmla="*/ 1143000 w 1145395"/>
              <a:gd name="connsiteY15" fmla="*/ 979212 h 979212"/>
              <a:gd name="connsiteX16" fmla="*/ 1143000 w 1145395"/>
              <a:gd name="connsiteY16" fmla="*/ 979212 h 97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5395" h="979212">
                <a:moveTo>
                  <a:pt x="0" y="1312"/>
                </a:moveTo>
                <a:cubicBezTo>
                  <a:pt x="84305" y="29414"/>
                  <a:pt x="17473" y="0"/>
                  <a:pt x="127000" y="115612"/>
                </a:cubicBezTo>
                <a:cubicBezTo>
                  <a:pt x="172292" y="163420"/>
                  <a:pt x="215276" y="214173"/>
                  <a:pt x="266700" y="255312"/>
                </a:cubicBezTo>
                <a:cubicBezTo>
                  <a:pt x="378374" y="344651"/>
                  <a:pt x="289225" y="264658"/>
                  <a:pt x="368300" y="356912"/>
                </a:cubicBezTo>
                <a:cubicBezTo>
                  <a:pt x="379989" y="370549"/>
                  <a:pt x="395961" y="380397"/>
                  <a:pt x="406400" y="395012"/>
                </a:cubicBezTo>
                <a:cubicBezTo>
                  <a:pt x="417404" y="410418"/>
                  <a:pt x="421766" y="429758"/>
                  <a:pt x="431800" y="445812"/>
                </a:cubicBezTo>
                <a:cubicBezTo>
                  <a:pt x="443018" y="463761"/>
                  <a:pt x="459235" y="478329"/>
                  <a:pt x="469900" y="496612"/>
                </a:cubicBezTo>
                <a:cubicBezTo>
                  <a:pt x="469998" y="496780"/>
                  <a:pt x="522887" y="613099"/>
                  <a:pt x="546100" y="636312"/>
                </a:cubicBezTo>
                <a:cubicBezTo>
                  <a:pt x="584319" y="674531"/>
                  <a:pt x="661970" y="725605"/>
                  <a:pt x="711200" y="737912"/>
                </a:cubicBezTo>
                <a:cubicBezTo>
                  <a:pt x="728133" y="742145"/>
                  <a:pt x="745441" y="745092"/>
                  <a:pt x="762000" y="750612"/>
                </a:cubicBezTo>
                <a:cubicBezTo>
                  <a:pt x="783627" y="757821"/>
                  <a:pt x="803873" y="768803"/>
                  <a:pt x="825500" y="776012"/>
                </a:cubicBezTo>
                <a:cubicBezTo>
                  <a:pt x="842059" y="781532"/>
                  <a:pt x="859957" y="782583"/>
                  <a:pt x="876300" y="788712"/>
                </a:cubicBezTo>
                <a:cubicBezTo>
                  <a:pt x="894027" y="795359"/>
                  <a:pt x="909699" y="806654"/>
                  <a:pt x="927100" y="814112"/>
                </a:cubicBezTo>
                <a:cubicBezTo>
                  <a:pt x="961271" y="828757"/>
                  <a:pt x="991429" y="832058"/>
                  <a:pt x="1028700" y="839512"/>
                </a:cubicBezTo>
                <a:cubicBezTo>
                  <a:pt x="1099327" y="874826"/>
                  <a:pt x="1133510" y="861983"/>
                  <a:pt x="1143000" y="928412"/>
                </a:cubicBezTo>
                <a:cubicBezTo>
                  <a:pt x="1145395" y="945175"/>
                  <a:pt x="1143000" y="962279"/>
                  <a:pt x="1143000" y="979212"/>
                </a:cubicBezTo>
                <a:lnTo>
                  <a:pt x="1143000" y="979212"/>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3009900" y="5880100"/>
            <a:ext cx="166880" cy="647700"/>
          </a:xfrm>
          <a:custGeom>
            <a:avLst/>
            <a:gdLst>
              <a:gd name="connsiteX0" fmla="*/ 0 w 166880"/>
              <a:gd name="connsiteY0" fmla="*/ 0 h 647700"/>
              <a:gd name="connsiteX1" fmla="*/ 38100 w 166880"/>
              <a:gd name="connsiteY1" fmla="*/ 177800 h 647700"/>
              <a:gd name="connsiteX2" fmla="*/ 114300 w 166880"/>
              <a:gd name="connsiteY2" fmla="*/ 317500 h 647700"/>
              <a:gd name="connsiteX3" fmla="*/ 152400 w 166880"/>
              <a:gd name="connsiteY3" fmla="*/ 393700 h 647700"/>
              <a:gd name="connsiteX4" fmla="*/ 139700 w 166880"/>
              <a:gd name="connsiteY4" fmla="*/ 647700 h 647700"/>
              <a:gd name="connsiteX5" fmla="*/ 139700 w 166880"/>
              <a:gd name="connsiteY5" fmla="*/ 647700 h 647700"/>
              <a:gd name="connsiteX6" fmla="*/ 139700 w 166880"/>
              <a:gd name="connsiteY6"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80" h="647700">
                <a:moveTo>
                  <a:pt x="0" y="0"/>
                </a:moveTo>
                <a:cubicBezTo>
                  <a:pt x="12700" y="59267"/>
                  <a:pt x="19722" y="120041"/>
                  <a:pt x="38100" y="177800"/>
                </a:cubicBezTo>
                <a:cubicBezTo>
                  <a:pt x="88462" y="336079"/>
                  <a:pt x="70825" y="230550"/>
                  <a:pt x="114300" y="317500"/>
                </a:cubicBezTo>
                <a:cubicBezTo>
                  <a:pt x="166880" y="422660"/>
                  <a:pt x="79607" y="284511"/>
                  <a:pt x="152400" y="393700"/>
                </a:cubicBezTo>
                <a:cubicBezTo>
                  <a:pt x="136888" y="579850"/>
                  <a:pt x="139700" y="495124"/>
                  <a:pt x="139700" y="647700"/>
                </a:cubicBezTo>
                <a:lnTo>
                  <a:pt x="139700" y="647700"/>
                </a:lnTo>
                <a:lnTo>
                  <a:pt x="139700" y="64770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1295400" y="3035300"/>
            <a:ext cx="1117600" cy="444500"/>
          </a:xfrm>
          <a:custGeom>
            <a:avLst/>
            <a:gdLst>
              <a:gd name="connsiteX0" fmla="*/ 1117600 w 1117600"/>
              <a:gd name="connsiteY0" fmla="*/ 444500 h 444500"/>
              <a:gd name="connsiteX1" fmla="*/ 990600 w 1117600"/>
              <a:gd name="connsiteY1" fmla="*/ 368300 h 444500"/>
              <a:gd name="connsiteX2" fmla="*/ 876300 w 1117600"/>
              <a:gd name="connsiteY2" fmla="*/ 304800 h 444500"/>
              <a:gd name="connsiteX3" fmla="*/ 749300 w 1117600"/>
              <a:gd name="connsiteY3" fmla="*/ 203200 h 444500"/>
              <a:gd name="connsiteX4" fmla="*/ 647700 w 1117600"/>
              <a:gd name="connsiteY4" fmla="*/ 165100 h 444500"/>
              <a:gd name="connsiteX5" fmla="*/ 609600 w 1117600"/>
              <a:gd name="connsiteY5" fmla="*/ 127000 h 444500"/>
              <a:gd name="connsiteX6" fmla="*/ 571500 w 1117600"/>
              <a:gd name="connsiteY6" fmla="*/ 114300 h 444500"/>
              <a:gd name="connsiteX7" fmla="*/ 533400 w 1117600"/>
              <a:gd name="connsiteY7" fmla="*/ 88900 h 444500"/>
              <a:gd name="connsiteX8" fmla="*/ 482600 w 1117600"/>
              <a:gd name="connsiteY8" fmla="*/ 63500 h 444500"/>
              <a:gd name="connsiteX9" fmla="*/ 381000 w 1117600"/>
              <a:gd name="connsiteY9" fmla="*/ 12700 h 444500"/>
              <a:gd name="connsiteX10" fmla="*/ 0 w 1117600"/>
              <a:gd name="connsiteY10" fmla="*/ 0 h 444500"/>
              <a:gd name="connsiteX11" fmla="*/ 0 w 1117600"/>
              <a:gd name="connsiteY11"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7600" h="444500">
                <a:moveTo>
                  <a:pt x="1117600" y="444500"/>
                </a:moveTo>
                <a:cubicBezTo>
                  <a:pt x="1060891" y="406694"/>
                  <a:pt x="1070863" y="412080"/>
                  <a:pt x="990600" y="368300"/>
                </a:cubicBezTo>
                <a:cubicBezTo>
                  <a:pt x="943489" y="342603"/>
                  <a:pt x="922438" y="338634"/>
                  <a:pt x="876300" y="304800"/>
                </a:cubicBezTo>
                <a:cubicBezTo>
                  <a:pt x="832582" y="272740"/>
                  <a:pt x="801894" y="216349"/>
                  <a:pt x="749300" y="203200"/>
                </a:cubicBezTo>
                <a:cubicBezTo>
                  <a:pt x="708393" y="192973"/>
                  <a:pt x="683460" y="190643"/>
                  <a:pt x="647700" y="165100"/>
                </a:cubicBezTo>
                <a:cubicBezTo>
                  <a:pt x="633085" y="154661"/>
                  <a:pt x="624544" y="136963"/>
                  <a:pt x="609600" y="127000"/>
                </a:cubicBezTo>
                <a:cubicBezTo>
                  <a:pt x="598461" y="119574"/>
                  <a:pt x="583474" y="120287"/>
                  <a:pt x="571500" y="114300"/>
                </a:cubicBezTo>
                <a:cubicBezTo>
                  <a:pt x="557848" y="107474"/>
                  <a:pt x="546652" y="96473"/>
                  <a:pt x="533400" y="88900"/>
                </a:cubicBezTo>
                <a:cubicBezTo>
                  <a:pt x="516962" y="79507"/>
                  <a:pt x="499150" y="72694"/>
                  <a:pt x="482600" y="63500"/>
                </a:cubicBezTo>
                <a:cubicBezTo>
                  <a:pt x="463170" y="52706"/>
                  <a:pt x="412392" y="14662"/>
                  <a:pt x="381000" y="12700"/>
                </a:cubicBezTo>
                <a:cubicBezTo>
                  <a:pt x="254177" y="4774"/>
                  <a:pt x="127071" y="0"/>
                  <a:pt x="0" y="0"/>
                </a:cubicBezTo>
                <a:lnTo>
                  <a:pt x="0" y="0"/>
                </a:lnTo>
              </a:path>
            </a:pathLst>
          </a:custGeom>
          <a:ln w="88900"/>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558800" y="508099"/>
            <a:ext cx="8051800" cy="2677656"/>
          </a:xfrm>
          <a:prstGeom prst="rect">
            <a:avLst/>
          </a:prstGeom>
          <a:noFill/>
        </p:spPr>
        <p:txBody>
          <a:bodyPr wrap="square" rtlCol="0">
            <a:spAutoFit/>
          </a:bodyPr>
          <a:lstStyle/>
          <a:p>
            <a:r>
              <a:rPr lang="en-US" sz="2000">
                <a:latin typeface="Times"/>
              </a:rPr>
              <a:t>3. Here’s where things get a bit flaky and half-baked...</a:t>
            </a:r>
          </a:p>
          <a:p>
            <a:endParaRPr lang="en-US" sz="2000">
              <a:latin typeface="Times"/>
            </a:endParaRPr>
          </a:p>
          <a:p>
            <a:r>
              <a:rPr lang="en-US" sz="2000">
                <a:latin typeface="Times"/>
              </a:rPr>
              <a:t>Assume a maximal model. And assume that we’re </a:t>
            </a:r>
            <a:r>
              <a:rPr lang="en-US" sz="2000" i="1">
                <a:latin typeface="Times"/>
              </a:rPr>
              <a:t>not</a:t>
            </a:r>
            <a:r>
              <a:rPr lang="en-US" sz="2000">
                <a:latin typeface="Times"/>
              </a:rPr>
              <a:t> doing an exhaustive search. Rather, we do a beam search (beam width = 1): we’re only maintaining one analysis at a time. In that case, we know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where </a:t>
            </a:r>
            <a:r>
              <a:rPr lang="en-US" sz="2000" i="1">
                <a:latin typeface="Times"/>
              </a:rPr>
              <a:t>T</a:t>
            </a:r>
            <a:r>
              <a:rPr lang="en-US" sz="2000" baseline="-25000">
                <a:latin typeface="Times"/>
              </a:rPr>
              <a:t>c</a:t>
            </a:r>
            <a:r>
              <a:rPr lang="en-US" sz="2000">
                <a:latin typeface="Times"/>
              </a:rPr>
              <a:t> is the currently-preferred structure (not necessarily </a:t>
            </a:r>
            <a:r>
              <a:rPr lang="en-US" sz="2000" i="1">
                <a:latin typeface="Times"/>
              </a:rPr>
              <a:t>T</a:t>
            </a:r>
            <a:r>
              <a:rPr lang="en-US" sz="2000">
                <a:latin typeface="Times"/>
              </a:rPr>
              <a:t>*). We do not know </a:t>
            </a:r>
          </a:p>
          <a:p>
            <a:r>
              <a:rPr lang="en-US" sz="2000" i="1">
                <a:latin typeface="Times"/>
              </a:rPr>
              <a:t>P</a:t>
            </a:r>
            <a:r>
              <a:rPr lang="en-US" sz="2000">
                <a:latin typeface="Times"/>
              </a:rPr>
              <a:t>(</a:t>
            </a:r>
            <a:r>
              <a:rPr lang="en-US" sz="2000" i="1">
                <a:latin typeface="Times"/>
              </a:rPr>
              <a:t>T</a:t>
            </a:r>
            <a:r>
              <a:rPr lang="en-US" sz="2000">
                <a:latin typeface="Times"/>
              </a:rPr>
              <a:t>, </a:t>
            </a:r>
            <a:r>
              <a:rPr lang="en-US" sz="2000" i="1">
                <a:latin typeface="Times"/>
              </a:rPr>
              <a:t>S</a:t>
            </a:r>
            <a:r>
              <a:rPr lang="en-US" sz="2000">
                <a:latin typeface="Times"/>
              </a:rPr>
              <a:t>) for other structures.</a:t>
            </a:r>
          </a:p>
          <a:p>
            <a:endParaRPr lang="en-US" sz="2400">
              <a:latin typeface="Time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Freeform 19"/>
          <p:cNvSpPr/>
          <p:nvPr/>
        </p:nvSpPr>
        <p:spPr>
          <a:xfrm>
            <a:off x="3464485" y="3818547"/>
            <a:ext cx="1979216" cy="1579677"/>
          </a:xfrm>
          <a:custGeom>
            <a:avLst/>
            <a:gdLst>
              <a:gd name="connsiteX0" fmla="*/ 367070 w 722754"/>
              <a:gd name="connsiteY0" fmla="*/ 7019 h 1016487"/>
              <a:gd name="connsiteX1" fmla="*/ 354370 w 722754"/>
              <a:gd name="connsiteY1" fmla="*/ 32419 h 1016487"/>
              <a:gd name="connsiteX2" fmla="*/ 322620 w 722754"/>
              <a:gd name="connsiteY2" fmla="*/ 57819 h 1016487"/>
              <a:gd name="connsiteX3" fmla="*/ 303570 w 722754"/>
              <a:gd name="connsiteY3" fmla="*/ 76869 h 1016487"/>
              <a:gd name="connsiteX4" fmla="*/ 284520 w 722754"/>
              <a:gd name="connsiteY4" fmla="*/ 89569 h 1016487"/>
              <a:gd name="connsiteX5" fmla="*/ 265470 w 722754"/>
              <a:gd name="connsiteY5" fmla="*/ 114969 h 1016487"/>
              <a:gd name="connsiteX6" fmla="*/ 246420 w 722754"/>
              <a:gd name="connsiteY6" fmla="*/ 127669 h 1016487"/>
              <a:gd name="connsiteX7" fmla="*/ 208320 w 722754"/>
              <a:gd name="connsiteY7" fmla="*/ 172119 h 1016487"/>
              <a:gd name="connsiteX8" fmla="*/ 182920 w 722754"/>
              <a:gd name="connsiteY8" fmla="*/ 254669 h 1016487"/>
              <a:gd name="connsiteX9" fmla="*/ 163870 w 722754"/>
              <a:gd name="connsiteY9" fmla="*/ 349919 h 1016487"/>
              <a:gd name="connsiteX10" fmla="*/ 144820 w 722754"/>
              <a:gd name="connsiteY10" fmla="*/ 432469 h 1016487"/>
              <a:gd name="connsiteX11" fmla="*/ 119420 w 722754"/>
              <a:gd name="connsiteY11" fmla="*/ 489619 h 1016487"/>
              <a:gd name="connsiteX12" fmla="*/ 106720 w 722754"/>
              <a:gd name="connsiteY12" fmla="*/ 527719 h 1016487"/>
              <a:gd name="connsiteX13" fmla="*/ 94020 w 722754"/>
              <a:gd name="connsiteY13" fmla="*/ 546769 h 1016487"/>
              <a:gd name="connsiteX14" fmla="*/ 68620 w 722754"/>
              <a:gd name="connsiteY14" fmla="*/ 603919 h 1016487"/>
              <a:gd name="connsiteX15" fmla="*/ 49570 w 722754"/>
              <a:gd name="connsiteY15" fmla="*/ 661069 h 1016487"/>
              <a:gd name="connsiteX16" fmla="*/ 43220 w 722754"/>
              <a:gd name="connsiteY16" fmla="*/ 692819 h 1016487"/>
              <a:gd name="connsiteX17" fmla="*/ 36870 w 722754"/>
              <a:gd name="connsiteY17" fmla="*/ 718219 h 1016487"/>
              <a:gd name="connsiteX18" fmla="*/ 30520 w 722754"/>
              <a:gd name="connsiteY18" fmla="*/ 737269 h 1016487"/>
              <a:gd name="connsiteX19" fmla="*/ 24170 w 722754"/>
              <a:gd name="connsiteY19" fmla="*/ 769019 h 1016487"/>
              <a:gd name="connsiteX20" fmla="*/ 5120 w 722754"/>
              <a:gd name="connsiteY20" fmla="*/ 838869 h 1016487"/>
              <a:gd name="connsiteX21" fmla="*/ 11470 w 722754"/>
              <a:gd name="connsiteY21" fmla="*/ 883319 h 1016487"/>
              <a:gd name="connsiteX22" fmla="*/ 24170 w 722754"/>
              <a:gd name="connsiteY22" fmla="*/ 908719 h 1016487"/>
              <a:gd name="connsiteX23" fmla="*/ 43220 w 722754"/>
              <a:gd name="connsiteY23" fmla="*/ 921419 h 1016487"/>
              <a:gd name="connsiteX24" fmla="*/ 113070 w 722754"/>
              <a:gd name="connsiteY24" fmla="*/ 934119 h 1016487"/>
              <a:gd name="connsiteX25" fmla="*/ 170220 w 722754"/>
              <a:gd name="connsiteY25" fmla="*/ 953169 h 1016487"/>
              <a:gd name="connsiteX26" fmla="*/ 201970 w 722754"/>
              <a:gd name="connsiteY26" fmla="*/ 965869 h 1016487"/>
              <a:gd name="connsiteX27" fmla="*/ 240070 w 722754"/>
              <a:gd name="connsiteY27" fmla="*/ 984919 h 1016487"/>
              <a:gd name="connsiteX28" fmla="*/ 284520 w 722754"/>
              <a:gd name="connsiteY28" fmla="*/ 991269 h 1016487"/>
              <a:gd name="connsiteX29" fmla="*/ 373420 w 722754"/>
              <a:gd name="connsiteY29" fmla="*/ 1010319 h 1016487"/>
              <a:gd name="connsiteX30" fmla="*/ 621070 w 722754"/>
              <a:gd name="connsiteY30" fmla="*/ 1003969 h 1016487"/>
              <a:gd name="connsiteX31" fmla="*/ 665520 w 722754"/>
              <a:gd name="connsiteY31" fmla="*/ 984919 h 1016487"/>
              <a:gd name="connsiteX32" fmla="*/ 690920 w 722754"/>
              <a:gd name="connsiteY32" fmla="*/ 978569 h 1016487"/>
              <a:gd name="connsiteX33" fmla="*/ 709970 w 722754"/>
              <a:gd name="connsiteY33" fmla="*/ 965869 h 1016487"/>
              <a:gd name="connsiteX34" fmla="*/ 709970 w 722754"/>
              <a:gd name="connsiteY34" fmla="*/ 896019 h 1016487"/>
              <a:gd name="connsiteX35" fmla="*/ 684570 w 722754"/>
              <a:gd name="connsiteY35" fmla="*/ 781719 h 1016487"/>
              <a:gd name="connsiteX36" fmla="*/ 671870 w 722754"/>
              <a:gd name="connsiteY36" fmla="*/ 718219 h 1016487"/>
              <a:gd name="connsiteX37" fmla="*/ 659170 w 722754"/>
              <a:gd name="connsiteY37" fmla="*/ 673769 h 1016487"/>
              <a:gd name="connsiteX38" fmla="*/ 652820 w 722754"/>
              <a:gd name="connsiteY38" fmla="*/ 648369 h 1016487"/>
              <a:gd name="connsiteX39" fmla="*/ 646470 w 722754"/>
              <a:gd name="connsiteY39" fmla="*/ 578519 h 1016487"/>
              <a:gd name="connsiteX40" fmla="*/ 640120 w 722754"/>
              <a:gd name="connsiteY40" fmla="*/ 540419 h 1016487"/>
              <a:gd name="connsiteX41" fmla="*/ 633770 w 722754"/>
              <a:gd name="connsiteY41" fmla="*/ 426119 h 1016487"/>
              <a:gd name="connsiteX42" fmla="*/ 621070 w 722754"/>
              <a:gd name="connsiteY42" fmla="*/ 394369 h 1016487"/>
              <a:gd name="connsiteX43" fmla="*/ 608370 w 722754"/>
              <a:gd name="connsiteY43" fmla="*/ 356269 h 1016487"/>
              <a:gd name="connsiteX44" fmla="*/ 582970 w 722754"/>
              <a:gd name="connsiteY44" fmla="*/ 292769 h 1016487"/>
              <a:gd name="connsiteX45" fmla="*/ 576620 w 722754"/>
              <a:gd name="connsiteY45" fmla="*/ 273719 h 1016487"/>
              <a:gd name="connsiteX46" fmla="*/ 563920 w 722754"/>
              <a:gd name="connsiteY46" fmla="*/ 248319 h 1016487"/>
              <a:gd name="connsiteX47" fmla="*/ 544870 w 722754"/>
              <a:gd name="connsiteY47" fmla="*/ 184819 h 1016487"/>
              <a:gd name="connsiteX48" fmla="*/ 532170 w 722754"/>
              <a:gd name="connsiteY48" fmla="*/ 146719 h 1016487"/>
              <a:gd name="connsiteX49" fmla="*/ 513120 w 722754"/>
              <a:gd name="connsiteY49" fmla="*/ 89569 h 1016487"/>
              <a:gd name="connsiteX50" fmla="*/ 506770 w 722754"/>
              <a:gd name="connsiteY50" fmla="*/ 51469 h 1016487"/>
              <a:gd name="connsiteX51" fmla="*/ 500420 w 722754"/>
              <a:gd name="connsiteY51" fmla="*/ 26069 h 1016487"/>
              <a:gd name="connsiteX52" fmla="*/ 481370 w 722754"/>
              <a:gd name="connsiteY52" fmla="*/ 19719 h 1016487"/>
              <a:gd name="connsiteX53" fmla="*/ 417870 w 722754"/>
              <a:gd name="connsiteY53" fmla="*/ 13369 h 1016487"/>
              <a:gd name="connsiteX54" fmla="*/ 367070 w 722754"/>
              <a:gd name="connsiteY54" fmla="*/ 7019 h 10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22754" h="1016487">
                <a:moveTo>
                  <a:pt x="367070" y="7019"/>
                </a:moveTo>
                <a:cubicBezTo>
                  <a:pt x="356487" y="10194"/>
                  <a:pt x="360603" y="25295"/>
                  <a:pt x="354370" y="32419"/>
                </a:cubicBezTo>
                <a:cubicBezTo>
                  <a:pt x="345445" y="42619"/>
                  <a:pt x="332820" y="48894"/>
                  <a:pt x="322620" y="57819"/>
                </a:cubicBezTo>
                <a:cubicBezTo>
                  <a:pt x="315862" y="63733"/>
                  <a:pt x="310469" y="71120"/>
                  <a:pt x="303570" y="76869"/>
                </a:cubicBezTo>
                <a:cubicBezTo>
                  <a:pt x="297707" y="81755"/>
                  <a:pt x="289916" y="84173"/>
                  <a:pt x="284520" y="89569"/>
                </a:cubicBezTo>
                <a:cubicBezTo>
                  <a:pt x="277036" y="97053"/>
                  <a:pt x="272954" y="107485"/>
                  <a:pt x="265470" y="114969"/>
                </a:cubicBezTo>
                <a:cubicBezTo>
                  <a:pt x="260074" y="120365"/>
                  <a:pt x="252214" y="122702"/>
                  <a:pt x="246420" y="127669"/>
                </a:cubicBezTo>
                <a:cubicBezTo>
                  <a:pt x="232749" y="139387"/>
                  <a:pt x="216746" y="155267"/>
                  <a:pt x="208320" y="172119"/>
                </a:cubicBezTo>
                <a:cubicBezTo>
                  <a:pt x="195701" y="197357"/>
                  <a:pt x="188334" y="227599"/>
                  <a:pt x="182920" y="254669"/>
                </a:cubicBezTo>
                <a:lnTo>
                  <a:pt x="163870" y="349919"/>
                </a:lnTo>
                <a:cubicBezTo>
                  <a:pt x="158156" y="378488"/>
                  <a:pt x="153573" y="404022"/>
                  <a:pt x="144820" y="432469"/>
                </a:cubicBezTo>
                <a:cubicBezTo>
                  <a:pt x="130533" y="478903"/>
                  <a:pt x="135616" y="449128"/>
                  <a:pt x="119420" y="489619"/>
                </a:cubicBezTo>
                <a:cubicBezTo>
                  <a:pt x="114448" y="502048"/>
                  <a:pt x="112157" y="515486"/>
                  <a:pt x="106720" y="527719"/>
                </a:cubicBezTo>
                <a:cubicBezTo>
                  <a:pt x="103620" y="534693"/>
                  <a:pt x="97806" y="540143"/>
                  <a:pt x="94020" y="546769"/>
                </a:cubicBezTo>
                <a:cubicBezTo>
                  <a:pt x="84307" y="563766"/>
                  <a:pt x="75100" y="585775"/>
                  <a:pt x="68620" y="603919"/>
                </a:cubicBezTo>
                <a:cubicBezTo>
                  <a:pt x="61866" y="622830"/>
                  <a:pt x="55087" y="641761"/>
                  <a:pt x="49570" y="661069"/>
                </a:cubicBezTo>
                <a:cubicBezTo>
                  <a:pt x="46605" y="671447"/>
                  <a:pt x="45561" y="682283"/>
                  <a:pt x="43220" y="692819"/>
                </a:cubicBezTo>
                <a:cubicBezTo>
                  <a:pt x="41327" y="701338"/>
                  <a:pt x="39268" y="709828"/>
                  <a:pt x="36870" y="718219"/>
                </a:cubicBezTo>
                <a:cubicBezTo>
                  <a:pt x="35031" y="724655"/>
                  <a:pt x="32143" y="730775"/>
                  <a:pt x="30520" y="737269"/>
                </a:cubicBezTo>
                <a:cubicBezTo>
                  <a:pt x="27902" y="747740"/>
                  <a:pt x="27010" y="758606"/>
                  <a:pt x="24170" y="769019"/>
                </a:cubicBezTo>
                <a:cubicBezTo>
                  <a:pt x="0" y="857641"/>
                  <a:pt x="20591" y="761515"/>
                  <a:pt x="5120" y="838869"/>
                </a:cubicBezTo>
                <a:cubicBezTo>
                  <a:pt x="7237" y="853686"/>
                  <a:pt x="7532" y="868879"/>
                  <a:pt x="11470" y="883319"/>
                </a:cubicBezTo>
                <a:cubicBezTo>
                  <a:pt x="13961" y="892451"/>
                  <a:pt x="18110" y="901447"/>
                  <a:pt x="24170" y="908719"/>
                </a:cubicBezTo>
                <a:cubicBezTo>
                  <a:pt x="29056" y="914582"/>
                  <a:pt x="36394" y="918006"/>
                  <a:pt x="43220" y="921419"/>
                </a:cubicBezTo>
                <a:cubicBezTo>
                  <a:pt x="62797" y="931208"/>
                  <a:pt x="95558" y="931930"/>
                  <a:pt x="113070" y="934119"/>
                </a:cubicBezTo>
                <a:cubicBezTo>
                  <a:pt x="166117" y="960643"/>
                  <a:pt x="108672" y="934705"/>
                  <a:pt x="170220" y="953169"/>
                </a:cubicBezTo>
                <a:cubicBezTo>
                  <a:pt x="181138" y="956444"/>
                  <a:pt x="191593" y="961152"/>
                  <a:pt x="201970" y="965869"/>
                </a:cubicBezTo>
                <a:cubicBezTo>
                  <a:pt x="214896" y="971745"/>
                  <a:pt x="226499" y="980743"/>
                  <a:pt x="240070" y="984919"/>
                </a:cubicBezTo>
                <a:cubicBezTo>
                  <a:pt x="254375" y="989321"/>
                  <a:pt x="269885" y="988133"/>
                  <a:pt x="284520" y="991269"/>
                </a:cubicBezTo>
                <a:cubicBezTo>
                  <a:pt x="402202" y="1016487"/>
                  <a:pt x="256564" y="993625"/>
                  <a:pt x="373420" y="1010319"/>
                </a:cubicBezTo>
                <a:cubicBezTo>
                  <a:pt x="455970" y="1008202"/>
                  <a:pt x="538582" y="1007806"/>
                  <a:pt x="621070" y="1003969"/>
                </a:cubicBezTo>
                <a:cubicBezTo>
                  <a:pt x="655153" y="1002384"/>
                  <a:pt x="638090" y="996675"/>
                  <a:pt x="665520" y="984919"/>
                </a:cubicBezTo>
                <a:cubicBezTo>
                  <a:pt x="673542" y="981481"/>
                  <a:pt x="682453" y="980686"/>
                  <a:pt x="690920" y="978569"/>
                </a:cubicBezTo>
                <a:cubicBezTo>
                  <a:pt x="697270" y="974336"/>
                  <a:pt x="706184" y="972495"/>
                  <a:pt x="709970" y="965869"/>
                </a:cubicBezTo>
                <a:cubicBezTo>
                  <a:pt x="722754" y="943497"/>
                  <a:pt x="713431" y="918517"/>
                  <a:pt x="709970" y="896019"/>
                </a:cubicBezTo>
                <a:cubicBezTo>
                  <a:pt x="694779" y="797276"/>
                  <a:pt x="716311" y="915031"/>
                  <a:pt x="684570" y="781719"/>
                </a:cubicBezTo>
                <a:cubicBezTo>
                  <a:pt x="679570" y="760720"/>
                  <a:pt x="676814" y="739231"/>
                  <a:pt x="671870" y="718219"/>
                </a:cubicBezTo>
                <a:cubicBezTo>
                  <a:pt x="668341" y="703219"/>
                  <a:pt x="663225" y="688636"/>
                  <a:pt x="659170" y="673769"/>
                </a:cubicBezTo>
                <a:cubicBezTo>
                  <a:pt x="656874" y="665349"/>
                  <a:pt x="654937" y="656836"/>
                  <a:pt x="652820" y="648369"/>
                </a:cubicBezTo>
                <a:cubicBezTo>
                  <a:pt x="650703" y="625086"/>
                  <a:pt x="649202" y="601738"/>
                  <a:pt x="646470" y="578519"/>
                </a:cubicBezTo>
                <a:cubicBezTo>
                  <a:pt x="644966" y="565732"/>
                  <a:pt x="641189" y="553250"/>
                  <a:pt x="640120" y="540419"/>
                </a:cubicBezTo>
                <a:cubicBezTo>
                  <a:pt x="636951" y="502392"/>
                  <a:pt x="638705" y="463957"/>
                  <a:pt x="633770" y="426119"/>
                </a:cubicBezTo>
                <a:cubicBezTo>
                  <a:pt x="632296" y="414816"/>
                  <a:pt x="624965" y="405081"/>
                  <a:pt x="621070" y="394369"/>
                </a:cubicBezTo>
                <a:cubicBezTo>
                  <a:pt x="616495" y="381788"/>
                  <a:pt x="613070" y="368804"/>
                  <a:pt x="608370" y="356269"/>
                </a:cubicBezTo>
                <a:cubicBezTo>
                  <a:pt x="600365" y="334923"/>
                  <a:pt x="590179" y="314396"/>
                  <a:pt x="582970" y="292769"/>
                </a:cubicBezTo>
                <a:cubicBezTo>
                  <a:pt x="580853" y="286419"/>
                  <a:pt x="579257" y="279871"/>
                  <a:pt x="576620" y="273719"/>
                </a:cubicBezTo>
                <a:cubicBezTo>
                  <a:pt x="572891" y="265018"/>
                  <a:pt x="567436" y="257108"/>
                  <a:pt x="563920" y="248319"/>
                </a:cubicBezTo>
                <a:cubicBezTo>
                  <a:pt x="545959" y="203418"/>
                  <a:pt x="556097" y="222243"/>
                  <a:pt x="544870" y="184819"/>
                </a:cubicBezTo>
                <a:cubicBezTo>
                  <a:pt x="541023" y="171997"/>
                  <a:pt x="535417" y="159706"/>
                  <a:pt x="532170" y="146719"/>
                </a:cubicBezTo>
                <a:cubicBezTo>
                  <a:pt x="523055" y="110261"/>
                  <a:pt x="529061" y="129422"/>
                  <a:pt x="513120" y="89569"/>
                </a:cubicBezTo>
                <a:cubicBezTo>
                  <a:pt x="511003" y="76869"/>
                  <a:pt x="509295" y="64094"/>
                  <a:pt x="506770" y="51469"/>
                </a:cubicBezTo>
                <a:cubicBezTo>
                  <a:pt x="505058" y="42911"/>
                  <a:pt x="505872" y="32884"/>
                  <a:pt x="500420" y="26069"/>
                </a:cubicBezTo>
                <a:cubicBezTo>
                  <a:pt x="496239" y="20842"/>
                  <a:pt x="487986" y="20737"/>
                  <a:pt x="481370" y="19719"/>
                </a:cubicBezTo>
                <a:cubicBezTo>
                  <a:pt x="460345" y="16484"/>
                  <a:pt x="439037" y="15486"/>
                  <a:pt x="417870" y="13369"/>
                </a:cubicBezTo>
                <a:cubicBezTo>
                  <a:pt x="377762" y="0"/>
                  <a:pt x="377653" y="3844"/>
                  <a:pt x="367070" y="7019"/>
                </a:cubicBezTo>
                <a:close/>
              </a:path>
            </a:pathLst>
          </a:custGeom>
          <a:solidFill>
            <a:schemeClr val="tx2">
              <a:lumMod val="60000"/>
              <a:lumOff val="40000"/>
            </a:schemeClr>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5524500" y="2984500"/>
            <a:ext cx="1243925"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a:t>
            </a:r>
            <a:endParaRPr lang="en-US" sz="2400" i="1">
              <a:latin typeface="Times"/>
            </a:endParaRPr>
          </a:p>
        </p:txBody>
      </p:sp>
      <p:cxnSp>
        <p:nvCxnSpPr>
          <p:cNvPr id="23" name="Straight Arrow Connector 22"/>
          <p:cNvCxnSpPr/>
          <p:nvPr/>
        </p:nvCxnSpPr>
        <p:spPr>
          <a:xfrm rot="10800000" flipV="1">
            <a:off x="5029200" y="3446164"/>
            <a:ext cx="990600" cy="59243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58800" y="508099"/>
            <a:ext cx="8051800" cy="2677656"/>
          </a:xfrm>
          <a:prstGeom prst="rect">
            <a:avLst/>
          </a:prstGeom>
          <a:noFill/>
        </p:spPr>
        <p:txBody>
          <a:bodyPr wrap="square" rtlCol="0">
            <a:spAutoFit/>
          </a:bodyPr>
          <a:lstStyle/>
          <a:p>
            <a:r>
              <a:rPr lang="en-US" sz="2000">
                <a:latin typeface="Times"/>
              </a:rPr>
              <a:t>3. Here’s where things get a bit flaky and half-baked...</a:t>
            </a:r>
          </a:p>
          <a:p>
            <a:endParaRPr lang="en-US" sz="2000">
              <a:latin typeface="Times"/>
            </a:endParaRPr>
          </a:p>
          <a:p>
            <a:r>
              <a:rPr lang="en-US" sz="2000">
                <a:latin typeface="Times"/>
              </a:rPr>
              <a:t>Assume a maximal model. And assume that we’re </a:t>
            </a:r>
            <a:r>
              <a:rPr lang="en-US" sz="2000" i="1">
                <a:latin typeface="Times"/>
              </a:rPr>
              <a:t>not</a:t>
            </a:r>
            <a:r>
              <a:rPr lang="en-US" sz="2000">
                <a:latin typeface="Times"/>
              </a:rPr>
              <a:t> doing an exhaustive search. Rather, we do a beam search (beam width = 1): we’re only maintaining one analysis at a time. In that case, we know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where </a:t>
            </a:r>
            <a:r>
              <a:rPr lang="en-US" sz="2000" i="1">
                <a:latin typeface="Times"/>
              </a:rPr>
              <a:t>T</a:t>
            </a:r>
            <a:r>
              <a:rPr lang="en-US" sz="2000" baseline="-25000">
                <a:latin typeface="Times"/>
              </a:rPr>
              <a:t>c</a:t>
            </a:r>
            <a:r>
              <a:rPr lang="en-US" sz="2000">
                <a:latin typeface="Times"/>
              </a:rPr>
              <a:t> is the currently-preferred structure (not necessarily </a:t>
            </a:r>
            <a:r>
              <a:rPr lang="en-US" sz="2000" i="1">
                <a:latin typeface="Times"/>
              </a:rPr>
              <a:t>T</a:t>
            </a:r>
            <a:r>
              <a:rPr lang="en-US" sz="2000">
                <a:latin typeface="Times"/>
              </a:rPr>
              <a:t>*). We do not know </a:t>
            </a:r>
          </a:p>
          <a:p>
            <a:r>
              <a:rPr lang="en-US" sz="2000" i="1">
                <a:latin typeface="Times"/>
              </a:rPr>
              <a:t>P</a:t>
            </a:r>
            <a:r>
              <a:rPr lang="en-US" sz="2000">
                <a:latin typeface="Times"/>
              </a:rPr>
              <a:t>(</a:t>
            </a:r>
            <a:r>
              <a:rPr lang="en-US" sz="2000" i="1">
                <a:latin typeface="Times"/>
              </a:rPr>
              <a:t>T</a:t>
            </a:r>
            <a:r>
              <a:rPr lang="en-US" sz="2000">
                <a:latin typeface="Times"/>
              </a:rPr>
              <a:t>, </a:t>
            </a:r>
            <a:r>
              <a:rPr lang="en-US" sz="2000" i="1">
                <a:latin typeface="Times"/>
              </a:rPr>
              <a:t>S</a:t>
            </a:r>
            <a:r>
              <a:rPr lang="en-US" sz="2000">
                <a:latin typeface="Times"/>
              </a:rPr>
              <a:t>) for other structures.</a:t>
            </a:r>
          </a:p>
          <a:p>
            <a:endParaRPr lang="en-US" sz="2400">
              <a:latin typeface="Time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reeform 2"/>
          <p:cNvSpPr/>
          <p:nvPr/>
        </p:nvSpPr>
        <p:spPr>
          <a:xfrm>
            <a:off x="2057400" y="3266304"/>
            <a:ext cx="4343400" cy="3048000"/>
          </a:xfrm>
          <a:custGeom>
            <a:avLst/>
            <a:gdLst>
              <a:gd name="connsiteX0" fmla="*/ 8312 w 2700712"/>
              <a:gd name="connsiteY0" fmla="*/ 513520 h 1961320"/>
              <a:gd name="connsiteX1" fmla="*/ 40062 w 2700712"/>
              <a:gd name="connsiteY1" fmla="*/ 704020 h 1961320"/>
              <a:gd name="connsiteX2" fmla="*/ 59112 w 2700712"/>
              <a:gd name="connsiteY2" fmla="*/ 786570 h 1961320"/>
              <a:gd name="connsiteX3" fmla="*/ 90862 w 2700712"/>
              <a:gd name="connsiteY3" fmla="*/ 894520 h 1961320"/>
              <a:gd name="connsiteX4" fmla="*/ 128962 w 2700712"/>
              <a:gd name="connsiteY4" fmla="*/ 1027870 h 1961320"/>
              <a:gd name="connsiteX5" fmla="*/ 148012 w 2700712"/>
              <a:gd name="connsiteY5" fmla="*/ 1065970 h 1961320"/>
              <a:gd name="connsiteX6" fmla="*/ 179762 w 2700712"/>
              <a:gd name="connsiteY6" fmla="*/ 1142170 h 1961320"/>
              <a:gd name="connsiteX7" fmla="*/ 205162 w 2700712"/>
              <a:gd name="connsiteY7" fmla="*/ 1199320 h 1961320"/>
              <a:gd name="connsiteX8" fmla="*/ 268662 w 2700712"/>
              <a:gd name="connsiteY8" fmla="*/ 1332670 h 1961320"/>
              <a:gd name="connsiteX9" fmla="*/ 281362 w 2700712"/>
              <a:gd name="connsiteY9" fmla="*/ 1358070 h 1961320"/>
              <a:gd name="connsiteX10" fmla="*/ 370262 w 2700712"/>
              <a:gd name="connsiteY10" fmla="*/ 1415220 h 1961320"/>
              <a:gd name="connsiteX11" fmla="*/ 433762 w 2700712"/>
              <a:gd name="connsiteY11" fmla="*/ 1453320 h 1961320"/>
              <a:gd name="connsiteX12" fmla="*/ 478212 w 2700712"/>
              <a:gd name="connsiteY12" fmla="*/ 1485070 h 1961320"/>
              <a:gd name="connsiteX13" fmla="*/ 490912 w 2700712"/>
              <a:gd name="connsiteY13" fmla="*/ 1510470 h 1961320"/>
              <a:gd name="connsiteX14" fmla="*/ 497262 w 2700712"/>
              <a:gd name="connsiteY14" fmla="*/ 1561270 h 1961320"/>
              <a:gd name="connsiteX15" fmla="*/ 522662 w 2700712"/>
              <a:gd name="connsiteY15" fmla="*/ 1618420 h 1961320"/>
              <a:gd name="connsiteX16" fmla="*/ 541712 w 2700712"/>
              <a:gd name="connsiteY16" fmla="*/ 1637470 h 1961320"/>
              <a:gd name="connsiteX17" fmla="*/ 579812 w 2700712"/>
              <a:gd name="connsiteY17" fmla="*/ 1662870 h 1961320"/>
              <a:gd name="connsiteX18" fmla="*/ 611562 w 2700712"/>
              <a:gd name="connsiteY18" fmla="*/ 1669220 h 1961320"/>
              <a:gd name="connsiteX19" fmla="*/ 763962 w 2700712"/>
              <a:gd name="connsiteY19" fmla="*/ 1662870 h 1961320"/>
              <a:gd name="connsiteX20" fmla="*/ 814762 w 2700712"/>
              <a:gd name="connsiteY20" fmla="*/ 1650170 h 1961320"/>
              <a:gd name="connsiteX21" fmla="*/ 916362 w 2700712"/>
              <a:gd name="connsiteY21" fmla="*/ 1675570 h 1961320"/>
              <a:gd name="connsiteX22" fmla="*/ 935412 w 2700712"/>
              <a:gd name="connsiteY22" fmla="*/ 1688270 h 1961320"/>
              <a:gd name="connsiteX23" fmla="*/ 979862 w 2700712"/>
              <a:gd name="connsiteY23" fmla="*/ 1694620 h 1961320"/>
              <a:gd name="connsiteX24" fmla="*/ 1119562 w 2700712"/>
              <a:gd name="connsiteY24" fmla="*/ 1745420 h 1961320"/>
              <a:gd name="connsiteX25" fmla="*/ 1316412 w 2700712"/>
              <a:gd name="connsiteY25" fmla="*/ 1808920 h 1961320"/>
              <a:gd name="connsiteX26" fmla="*/ 1487862 w 2700712"/>
              <a:gd name="connsiteY26" fmla="*/ 1866070 h 1961320"/>
              <a:gd name="connsiteX27" fmla="*/ 1652962 w 2700712"/>
              <a:gd name="connsiteY27" fmla="*/ 1904170 h 1961320"/>
              <a:gd name="connsiteX28" fmla="*/ 1741862 w 2700712"/>
              <a:gd name="connsiteY28" fmla="*/ 1916870 h 1961320"/>
              <a:gd name="connsiteX29" fmla="*/ 1773612 w 2700712"/>
              <a:gd name="connsiteY29" fmla="*/ 1923220 h 1961320"/>
              <a:gd name="connsiteX30" fmla="*/ 1849812 w 2700712"/>
              <a:gd name="connsiteY30" fmla="*/ 1948620 h 1961320"/>
              <a:gd name="connsiteX31" fmla="*/ 1894262 w 2700712"/>
              <a:gd name="connsiteY31" fmla="*/ 1961320 h 1961320"/>
              <a:gd name="connsiteX32" fmla="*/ 1983162 w 2700712"/>
              <a:gd name="connsiteY32" fmla="*/ 1948620 h 1961320"/>
              <a:gd name="connsiteX33" fmla="*/ 2040312 w 2700712"/>
              <a:gd name="connsiteY33" fmla="*/ 1916870 h 1961320"/>
              <a:gd name="connsiteX34" fmla="*/ 2084762 w 2700712"/>
              <a:gd name="connsiteY34" fmla="*/ 1872420 h 1961320"/>
              <a:gd name="connsiteX35" fmla="*/ 2122862 w 2700712"/>
              <a:gd name="connsiteY35" fmla="*/ 1840670 h 1961320"/>
              <a:gd name="connsiteX36" fmla="*/ 2167312 w 2700712"/>
              <a:gd name="connsiteY36" fmla="*/ 1808920 h 1961320"/>
              <a:gd name="connsiteX37" fmla="*/ 2243512 w 2700712"/>
              <a:gd name="connsiteY37" fmla="*/ 1726370 h 1961320"/>
              <a:gd name="connsiteX38" fmla="*/ 2287962 w 2700712"/>
              <a:gd name="connsiteY38" fmla="*/ 1656520 h 1961320"/>
              <a:gd name="connsiteX39" fmla="*/ 2370512 w 2700712"/>
              <a:gd name="connsiteY39" fmla="*/ 1580320 h 1961320"/>
              <a:gd name="connsiteX40" fmla="*/ 2414962 w 2700712"/>
              <a:gd name="connsiteY40" fmla="*/ 1548570 h 1961320"/>
              <a:gd name="connsiteX41" fmla="*/ 2478462 w 2700712"/>
              <a:gd name="connsiteY41" fmla="*/ 1485070 h 1961320"/>
              <a:gd name="connsiteX42" fmla="*/ 2516562 w 2700712"/>
              <a:gd name="connsiteY42" fmla="*/ 1459670 h 1961320"/>
              <a:gd name="connsiteX43" fmla="*/ 2541962 w 2700712"/>
              <a:gd name="connsiteY43" fmla="*/ 1440620 h 1961320"/>
              <a:gd name="connsiteX44" fmla="*/ 2580062 w 2700712"/>
              <a:gd name="connsiteY44" fmla="*/ 1427920 h 1961320"/>
              <a:gd name="connsiteX45" fmla="*/ 2611812 w 2700712"/>
              <a:gd name="connsiteY45" fmla="*/ 1402520 h 1961320"/>
              <a:gd name="connsiteX46" fmla="*/ 2656262 w 2700712"/>
              <a:gd name="connsiteY46" fmla="*/ 1358070 h 1961320"/>
              <a:gd name="connsiteX47" fmla="*/ 2668962 w 2700712"/>
              <a:gd name="connsiteY47" fmla="*/ 1326320 h 1961320"/>
              <a:gd name="connsiteX48" fmla="*/ 2675312 w 2700712"/>
              <a:gd name="connsiteY48" fmla="*/ 1288220 h 1961320"/>
              <a:gd name="connsiteX49" fmla="*/ 2681662 w 2700712"/>
              <a:gd name="connsiteY49" fmla="*/ 1269170 h 1961320"/>
              <a:gd name="connsiteX50" fmla="*/ 2694362 w 2700712"/>
              <a:gd name="connsiteY50" fmla="*/ 1224720 h 1961320"/>
              <a:gd name="connsiteX51" fmla="*/ 2700712 w 2700712"/>
              <a:gd name="connsiteY51" fmla="*/ 1180270 h 1961320"/>
              <a:gd name="connsiteX52" fmla="*/ 2694362 w 2700712"/>
              <a:gd name="connsiteY52" fmla="*/ 1021520 h 1961320"/>
              <a:gd name="connsiteX53" fmla="*/ 2688012 w 2700712"/>
              <a:gd name="connsiteY53" fmla="*/ 996120 h 1961320"/>
              <a:gd name="connsiteX54" fmla="*/ 2656262 w 2700712"/>
              <a:gd name="connsiteY54" fmla="*/ 958020 h 1961320"/>
              <a:gd name="connsiteX55" fmla="*/ 2637212 w 2700712"/>
              <a:gd name="connsiteY55" fmla="*/ 932620 h 1961320"/>
              <a:gd name="connsiteX56" fmla="*/ 2605462 w 2700712"/>
              <a:gd name="connsiteY56" fmla="*/ 913570 h 1961320"/>
              <a:gd name="connsiteX57" fmla="*/ 2554662 w 2700712"/>
              <a:gd name="connsiteY57" fmla="*/ 869120 h 1961320"/>
              <a:gd name="connsiteX58" fmla="*/ 2516562 w 2700712"/>
              <a:gd name="connsiteY58" fmla="*/ 856420 h 1961320"/>
              <a:gd name="connsiteX59" fmla="*/ 2465762 w 2700712"/>
              <a:gd name="connsiteY59" fmla="*/ 837370 h 1961320"/>
              <a:gd name="connsiteX60" fmla="*/ 2383212 w 2700712"/>
              <a:gd name="connsiteY60" fmla="*/ 824670 h 1961320"/>
              <a:gd name="connsiteX61" fmla="*/ 2357812 w 2700712"/>
              <a:gd name="connsiteY61" fmla="*/ 818320 h 1961320"/>
              <a:gd name="connsiteX62" fmla="*/ 2268912 w 2700712"/>
              <a:gd name="connsiteY62" fmla="*/ 811970 h 1961320"/>
              <a:gd name="connsiteX63" fmla="*/ 2230812 w 2700712"/>
              <a:gd name="connsiteY63" fmla="*/ 792920 h 1961320"/>
              <a:gd name="connsiteX64" fmla="*/ 2224462 w 2700712"/>
              <a:gd name="connsiteY64" fmla="*/ 691320 h 1961320"/>
              <a:gd name="connsiteX65" fmla="*/ 2211762 w 2700712"/>
              <a:gd name="connsiteY65" fmla="*/ 640520 h 1961320"/>
              <a:gd name="connsiteX66" fmla="*/ 2205412 w 2700712"/>
              <a:gd name="connsiteY66" fmla="*/ 608770 h 1961320"/>
              <a:gd name="connsiteX67" fmla="*/ 2122862 w 2700712"/>
              <a:gd name="connsiteY67" fmla="*/ 424620 h 1961320"/>
              <a:gd name="connsiteX68" fmla="*/ 2002212 w 2700712"/>
              <a:gd name="connsiteY68" fmla="*/ 291270 h 1961320"/>
              <a:gd name="connsiteX69" fmla="*/ 1945062 w 2700712"/>
              <a:gd name="connsiteY69" fmla="*/ 227770 h 1961320"/>
              <a:gd name="connsiteX70" fmla="*/ 1913312 w 2700712"/>
              <a:gd name="connsiteY70" fmla="*/ 202370 h 1961320"/>
              <a:gd name="connsiteX71" fmla="*/ 1824412 w 2700712"/>
              <a:gd name="connsiteY71" fmla="*/ 138870 h 1961320"/>
              <a:gd name="connsiteX72" fmla="*/ 1786312 w 2700712"/>
              <a:gd name="connsiteY72" fmla="*/ 113470 h 1961320"/>
              <a:gd name="connsiteX73" fmla="*/ 1760912 w 2700712"/>
              <a:gd name="connsiteY73" fmla="*/ 88070 h 1961320"/>
              <a:gd name="connsiteX74" fmla="*/ 1722812 w 2700712"/>
              <a:gd name="connsiteY74" fmla="*/ 69020 h 1961320"/>
              <a:gd name="connsiteX75" fmla="*/ 1659312 w 2700712"/>
              <a:gd name="connsiteY75" fmla="*/ 30920 h 1961320"/>
              <a:gd name="connsiteX76" fmla="*/ 1614862 w 2700712"/>
              <a:gd name="connsiteY76" fmla="*/ 18220 h 1961320"/>
              <a:gd name="connsiteX77" fmla="*/ 1570412 w 2700712"/>
              <a:gd name="connsiteY77" fmla="*/ 5520 h 1961320"/>
              <a:gd name="connsiteX78" fmla="*/ 1418012 w 2700712"/>
              <a:gd name="connsiteY78" fmla="*/ 11870 h 1961320"/>
              <a:gd name="connsiteX79" fmla="*/ 1329112 w 2700712"/>
              <a:gd name="connsiteY79" fmla="*/ 24570 h 1961320"/>
              <a:gd name="connsiteX80" fmla="*/ 1170362 w 2700712"/>
              <a:gd name="connsiteY80" fmla="*/ 37270 h 1961320"/>
              <a:gd name="connsiteX81" fmla="*/ 1113212 w 2700712"/>
              <a:gd name="connsiteY81" fmla="*/ 43620 h 1961320"/>
              <a:gd name="connsiteX82" fmla="*/ 986212 w 2700712"/>
              <a:gd name="connsiteY82" fmla="*/ 49970 h 1961320"/>
              <a:gd name="connsiteX83" fmla="*/ 744912 w 2700712"/>
              <a:gd name="connsiteY83" fmla="*/ 62670 h 1961320"/>
              <a:gd name="connsiteX84" fmla="*/ 681412 w 2700712"/>
              <a:gd name="connsiteY84" fmla="*/ 69020 h 1961320"/>
              <a:gd name="connsiteX85" fmla="*/ 643312 w 2700712"/>
              <a:gd name="connsiteY85" fmla="*/ 75370 h 1961320"/>
              <a:gd name="connsiteX86" fmla="*/ 529012 w 2700712"/>
              <a:gd name="connsiteY86" fmla="*/ 88070 h 1961320"/>
              <a:gd name="connsiteX87" fmla="*/ 497262 w 2700712"/>
              <a:gd name="connsiteY87" fmla="*/ 94420 h 1961320"/>
              <a:gd name="connsiteX88" fmla="*/ 351212 w 2700712"/>
              <a:gd name="connsiteY88" fmla="*/ 113470 h 1961320"/>
              <a:gd name="connsiteX89" fmla="*/ 287712 w 2700712"/>
              <a:gd name="connsiteY89" fmla="*/ 132520 h 1961320"/>
              <a:gd name="connsiteX90" fmla="*/ 243262 w 2700712"/>
              <a:gd name="connsiteY90" fmla="*/ 145220 h 1961320"/>
              <a:gd name="connsiteX91" fmla="*/ 192462 w 2700712"/>
              <a:gd name="connsiteY91" fmla="*/ 196020 h 1961320"/>
              <a:gd name="connsiteX92" fmla="*/ 160712 w 2700712"/>
              <a:gd name="connsiteY92" fmla="*/ 240470 h 1961320"/>
              <a:gd name="connsiteX93" fmla="*/ 141662 w 2700712"/>
              <a:gd name="connsiteY93" fmla="*/ 284920 h 1961320"/>
              <a:gd name="connsiteX94" fmla="*/ 122612 w 2700712"/>
              <a:gd name="connsiteY94" fmla="*/ 310320 h 1961320"/>
              <a:gd name="connsiteX95" fmla="*/ 109912 w 2700712"/>
              <a:gd name="connsiteY95" fmla="*/ 329370 h 1961320"/>
              <a:gd name="connsiteX96" fmla="*/ 90862 w 2700712"/>
              <a:gd name="connsiteY96" fmla="*/ 348420 h 1961320"/>
              <a:gd name="connsiteX97" fmla="*/ 59112 w 2700712"/>
              <a:gd name="connsiteY97" fmla="*/ 386520 h 1961320"/>
              <a:gd name="connsiteX98" fmla="*/ 46412 w 2700712"/>
              <a:gd name="connsiteY98" fmla="*/ 430970 h 1961320"/>
              <a:gd name="connsiteX99" fmla="*/ 40062 w 2700712"/>
              <a:gd name="connsiteY99" fmla="*/ 450020 h 1961320"/>
              <a:gd name="connsiteX100" fmla="*/ 33712 w 2700712"/>
              <a:gd name="connsiteY100" fmla="*/ 481770 h 1961320"/>
              <a:gd name="connsiteX101" fmla="*/ 21012 w 2700712"/>
              <a:gd name="connsiteY101" fmla="*/ 507170 h 1961320"/>
              <a:gd name="connsiteX102" fmla="*/ 14662 w 2700712"/>
              <a:gd name="connsiteY102" fmla="*/ 526220 h 1961320"/>
              <a:gd name="connsiteX103" fmla="*/ 8312 w 2700712"/>
              <a:gd name="connsiteY103" fmla="*/ 513520 h 196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2700712" h="1961320">
                <a:moveTo>
                  <a:pt x="8312" y="513520"/>
                </a:moveTo>
                <a:cubicBezTo>
                  <a:pt x="12545" y="543153"/>
                  <a:pt x="0" y="530416"/>
                  <a:pt x="40062" y="704020"/>
                </a:cubicBezTo>
                <a:cubicBezTo>
                  <a:pt x="46412" y="731537"/>
                  <a:pt x="51144" y="759478"/>
                  <a:pt x="59112" y="786570"/>
                </a:cubicBezTo>
                <a:cubicBezTo>
                  <a:pt x="69695" y="822553"/>
                  <a:pt x="80888" y="858363"/>
                  <a:pt x="90862" y="894520"/>
                </a:cubicBezTo>
                <a:cubicBezTo>
                  <a:pt x="106919" y="952725"/>
                  <a:pt x="107664" y="974624"/>
                  <a:pt x="128962" y="1027870"/>
                </a:cubicBezTo>
                <a:cubicBezTo>
                  <a:pt x="134235" y="1041053"/>
                  <a:pt x="142245" y="1052995"/>
                  <a:pt x="148012" y="1065970"/>
                </a:cubicBezTo>
                <a:cubicBezTo>
                  <a:pt x="159188" y="1091115"/>
                  <a:pt x="168923" y="1116878"/>
                  <a:pt x="179762" y="1142170"/>
                </a:cubicBezTo>
                <a:cubicBezTo>
                  <a:pt x="187974" y="1161331"/>
                  <a:pt x="196950" y="1180159"/>
                  <a:pt x="205162" y="1199320"/>
                </a:cubicBezTo>
                <a:cubicBezTo>
                  <a:pt x="257748" y="1322020"/>
                  <a:pt x="213685" y="1230571"/>
                  <a:pt x="268662" y="1332670"/>
                </a:cubicBezTo>
                <a:cubicBezTo>
                  <a:pt x="273150" y="1341005"/>
                  <a:pt x="275682" y="1350497"/>
                  <a:pt x="281362" y="1358070"/>
                </a:cubicBezTo>
                <a:cubicBezTo>
                  <a:pt x="309464" y="1395540"/>
                  <a:pt x="323785" y="1387334"/>
                  <a:pt x="370262" y="1415220"/>
                </a:cubicBezTo>
                <a:cubicBezTo>
                  <a:pt x="391429" y="1427920"/>
                  <a:pt x="414015" y="1438509"/>
                  <a:pt x="433762" y="1453320"/>
                </a:cubicBezTo>
                <a:cubicBezTo>
                  <a:pt x="465267" y="1476949"/>
                  <a:pt x="450356" y="1466499"/>
                  <a:pt x="478212" y="1485070"/>
                </a:cubicBezTo>
                <a:cubicBezTo>
                  <a:pt x="482445" y="1493537"/>
                  <a:pt x="488616" y="1501287"/>
                  <a:pt x="490912" y="1510470"/>
                </a:cubicBezTo>
                <a:cubicBezTo>
                  <a:pt x="495051" y="1527026"/>
                  <a:pt x="493686" y="1544584"/>
                  <a:pt x="497262" y="1561270"/>
                </a:cubicBezTo>
                <a:cubicBezTo>
                  <a:pt x="502054" y="1583634"/>
                  <a:pt x="508420" y="1601330"/>
                  <a:pt x="522662" y="1618420"/>
                </a:cubicBezTo>
                <a:cubicBezTo>
                  <a:pt x="528411" y="1625319"/>
                  <a:pt x="534623" y="1631957"/>
                  <a:pt x="541712" y="1637470"/>
                </a:cubicBezTo>
                <a:cubicBezTo>
                  <a:pt x="553760" y="1646841"/>
                  <a:pt x="564845" y="1659877"/>
                  <a:pt x="579812" y="1662870"/>
                </a:cubicBezTo>
                <a:lnTo>
                  <a:pt x="611562" y="1669220"/>
                </a:lnTo>
                <a:cubicBezTo>
                  <a:pt x="662362" y="1667103"/>
                  <a:pt x="713340" y="1667616"/>
                  <a:pt x="763962" y="1662870"/>
                </a:cubicBezTo>
                <a:cubicBezTo>
                  <a:pt x="781340" y="1661241"/>
                  <a:pt x="814762" y="1650170"/>
                  <a:pt x="814762" y="1650170"/>
                </a:cubicBezTo>
                <a:cubicBezTo>
                  <a:pt x="848629" y="1658637"/>
                  <a:pt x="883073" y="1665058"/>
                  <a:pt x="916362" y="1675570"/>
                </a:cubicBezTo>
                <a:cubicBezTo>
                  <a:pt x="923640" y="1677868"/>
                  <a:pt x="928102" y="1686077"/>
                  <a:pt x="935412" y="1688270"/>
                </a:cubicBezTo>
                <a:cubicBezTo>
                  <a:pt x="949748" y="1692571"/>
                  <a:pt x="965045" y="1692503"/>
                  <a:pt x="979862" y="1694620"/>
                </a:cubicBezTo>
                <a:cubicBezTo>
                  <a:pt x="1177466" y="1753901"/>
                  <a:pt x="888798" y="1664921"/>
                  <a:pt x="1119562" y="1745420"/>
                </a:cubicBezTo>
                <a:cubicBezTo>
                  <a:pt x="1184661" y="1768129"/>
                  <a:pt x="1251004" y="1787117"/>
                  <a:pt x="1316412" y="1808920"/>
                </a:cubicBezTo>
                <a:cubicBezTo>
                  <a:pt x="1406984" y="1839111"/>
                  <a:pt x="1398514" y="1841702"/>
                  <a:pt x="1487862" y="1866070"/>
                </a:cubicBezTo>
                <a:cubicBezTo>
                  <a:pt x="1552524" y="1883705"/>
                  <a:pt x="1593898" y="1895732"/>
                  <a:pt x="1652962" y="1904170"/>
                </a:cubicBezTo>
                <a:cubicBezTo>
                  <a:pt x="1717362" y="1913370"/>
                  <a:pt x="1686307" y="1906769"/>
                  <a:pt x="1741862" y="1916870"/>
                </a:cubicBezTo>
                <a:cubicBezTo>
                  <a:pt x="1752481" y="1918801"/>
                  <a:pt x="1763258" y="1920175"/>
                  <a:pt x="1773612" y="1923220"/>
                </a:cubicBezTo>
                <a:cubicBezTo>
                  <a:pt x="1799298" y="1930775"/>
                  <a:pt x="1823837" y="1942126"/>
                  <a:pt x="1849812" y="1948620"/>
                </a:cubicBezTo>
                <a:cubicBezTo>
                  <a:pt x="1881706" y="1956593"/>
                  <a:pt x="1866933" y="1952210"/>
                  <a:pt x="1894262" y="1961320"/>
                </a:cubicBezTo>
                <a:cubicBezTo>
                  <a:pt x="1908281" y="1959762"/>
                  <a:pt x="1962944" y="1955359"/>
                  <a:pt x="1983162" y="1948620"/>
                </a:cubicBezTo>
                <a:cubicBezTo>
                  <a:pt x="1993186" y="1945279"/>
                  <a:pt x="2034887" y="1921391"/>
                  <a:pt x="2040312" y="1916870"/>
                </a:cubicBezTo>
                <a:cubicBezTo>
                  <a:pt x="2056409" y="1903456"/>
                  <a:pt x="2068665" y="1885834"/>
                  <a:pt x="2084762" y="1872420"/>
                </a:cubicBezTo>
                <a:cubicBezTo>
                  <a:pt x="2097462" y="1861837"/>
                  <a:pt x="2109759" y="1850750"/>
                  <a:pt x="2122862" y="1840670"/>
                </a:cubicBezTo>
                <a:cubicBezTo>
                  <a:pt x="2137294" y="1829568"/>
                  <a:pt x="2153324" y="1820577"/>
                  <a:pt x="2167312" y="1808920"/>
                </a:cubicBezTo>
                <a:cubicBezTo>
                  <a:pt x="2185787" y="1793524"/>
                  <a:pt x="2233082" y="1739929"/>
                  <a:pt x="2243512" y="1726370"/>
                </a:cubicBezTo>
                <a:cubicBezTo>
                  <a:pt x="2279212" y="1679960"/>
                  <a:pt x="2244837" y="1706833"/>
                  <a:pt x="2287962" y="1656520"/>
                </a:cubicBezTo>
                <a:cubicBezTo>
                  <a:pt x="2313495" y="1626731"/>
                  <a:pt x="2339786" y="1603364"/>
                  <a:pt x="2370512" y="1580320"/>
                </a:cubicBezTo>
                <a:cubicBezTo>
                  <a:pt x="2385079" y="1569395"/>
                  <a:pt x="2401309" y="1560617"/>
                  <a:pt x="2414962" y="1548570"/>
                </a:cubicBezTo>
                <a:cubicBezTo>
                  <a:pt x="2437408" y="1528765"/>
                  <a:pt x="2455934" y="1504782"/>
                  <a:pt x="2478462" y="1485070"/>
                </a:cubicBezTo>
                <a:cubicBezTo>
                  <a:pt x="2489949" y="1475019"/>
                  <a:pt x="2504351" y="1468828"/>
                  <a:pt x="2516562" y="1459670"/>
                </a:cubicBezTo>
                <a:cubicBezTo>
                  <a:pt x="2525029" y="1453320"/>
                  <a:pt x="2532496" y="1445353"/>
                  <a:pt x="2541962" y="1440620"/>
                </a:cubicBezTo>
                <a:cubicBezTo>
                  <a:pt x="2553936" y="1434633"/>
                  <a:pt x="2567362" y="1432153"/>
                  <a:pt x="2580062" y="1427920"/>
                </a:cubicBezTo>
                <a:cubicBezTo>
                  <a:pt x="2590645" y="1419453"/>
                  <a:pt x="2600969" y="1410652"/>
                  <a:pt x="2611812" y="1402520"/>
                </a:cubicBezTo>
                <a:cubicBezTo>
                  <a:pt x="2637175" y="1383498"/>
                  <a:pt x="2634911" y="1393655"/>
                  <a:pt x="2656262" y="1358070"/>
                </a:cubicBezTo>
                <a:cubicBezTo>
                  <a:pt x="2662127" y="1348296"/>
                  <a:pt x="2664729" y="1336903"/>
                  <a:pt x="2668962" y="1326320"/>
                </a:cubicBezTo>
                <a:cubicBezTo>
                  <a:pt x="2671079" y="1313620"/>
                  <a:pt x="2672519" y="1300789"/>
                  <a:pt x="2675312" y="1288220"/>
                </a:cubicBezTo>
                <a:cubicBezTo>
                  <a:pt x="2676764" y="1281686"/>
                  <a:pt x="2679739" y="1275581"/>
                  <a:pt x="2681662" y="1269170"/>
                </a:cubicBezTo>
                <a:cubicBezTo>
                  <a:pt x="2686090" y="1254410"/>
                  <a:pt x="2691133" y="1239788"/>
                  <a:pt x="2694362" y="1224720"/>
                </a:cubicBezTo>
                <a:cubicBezTo>
                  <a:pt x="2697498" y="1210085"/>
                  <a:pt x="2698595" y="1195087"/>
                  <a:pt x="2700712" y="1180270"/>
                </a:cubicBezTo>
                <a:cubicBezTo>
                  <a:pt x="2698595" y="1127353"/>
                  <a:pt x="2698006" y="1074353"/>
                  <a:pt x="2694362" y="1021520"/>
                </a:cubicBezTo>
                <a:cubicBezTo>
                  <a:pt x="2693762" y="1012813"/>
                  <a:pt x="2691450" y="1004142"/>
                  <a:pt x="2688012" y="996120"/>
                </a:cubicBezTo>
                <a:cubicBezTo>
                  <a:pt x="2679992" y="977407"/>
                  <a:pt x="2669340" y="973277"/>
                  <a:pt x="2656262" y="958020"/>
                </a:cubicBezTo>
                <a:cubicBezTo>
                  <a:pt x="2649374" y="949985"/>
                  <a:pt x="2645177" y="939589"/>
                  <a:pt x="2637212" y="932620"/>
                </a:cubicBezTo>
                <a:cubicBezTo>
                  <a:pt x="2627924" y="924493"/>
                  <a:pt x="2615204" y="921147"/>
                  <a:pt x="2605462" y="913570"/>
                </a:cubicBezTo>
                <a:cubicBezTo>
                  <a:pt x="2581888" y="895235"/>
                  <a:pt x="2581412" y="882495"/>
                  <a:pt x="2554662" y="869120"/>
                </a:cubicBezTo>
                <a:cubicBezTo>
                  <a:pt x="2542688" y="863133"/>
                  <a:pt x="2529169" y="860923"/>
                  <a:pt x="2516562" y="856420"/>
                </a:cubicBezTo>
                <a:cubicBezTo>
                  <a:pt x="2499531" y="850337"/>
                  <a:pt x="2483151" y="842338"/>
                  <a:pt x="2465762" y="837370"/>
                </a:cubicBezTo>
                <a:cubicBezTo>
                  <a:pt x="2455021" y="834301"/>
                  <a:pt x="2391442" y="826166"/>
                  <a:pt x="2383212" y="824670"/>
                </a:cubicBezTo>
                <a:cubicBezTo>
                  <a:pt x="2374626" y="823109"/>
                  <a:pt x="2366486" y="819284"/>
                  <a:pt x="2357812" y="818320"/>
                </a:cubicBezTo>
                <a:cubicBezTo>
                  <a:pt x="2328285" y="815039"/>
                  <a:pt x="2298545" y="814087"/>
                  <a:pt x="2268912" y="811970"/>
                </a:cubicBezTo>
                <a:cubicBezTo>
                  <a:pt x="2256212" y="805620"/>
                  <a:pt x="2235721" y="806244"/>
                  <a:pt x="2230812" y="792920"/>
                </a:cubicBezTo>
                <a:cubicBezTo>
                  <a:pt x="2219081" y="761079"/>
                  <a:pt x="2228671" y="724991"/>
                  <a:pt x="2224462" y="691320"/>
                </a:cubicBezTo>
                <a:cubicBezTo>
                  <a:pt x="2222297" y="674000"/>
                  <a:pt x="2215687" y="657527"/>
                  <a:pt x="2211762" y="640520"/>
                </a:cubicBezTo>
                <a:cubicBezTo>
                  <a:pt x="2209335" y="630003"/>
                  <a:pt x="2208377" y="619148"/>
                  <a:pt x="2205412" y="608770"/>
                </a:cubicBezTo>
                <a:cubicBezTo>
                  <a:pt x="2186110" y="541213"/>
                  <a:pt x="2160659" y="488278"/>
                  <a:pt x="2122862" y="424620"/>
                </a:cubicBezTo>
                <a:cubicBezTo>
                  <a:pt x="2072503" y="339804"/>
                  <a:pt x="2067896" y="356954"/>
                  <a:pt x="2002212" y="291270"/>
                </a:cubicBezTo>
                <a:cubicBezTo>
                  <a:pt x="1982076" y="271134"/>
                  <a:pt x="1965198" y="247906"/>
                  <a:pt x="1945062" y="227770"/>
                </a:cubicBezTo>
                <a:cubicBezTo>
                  <a:pt x="1935478" y="218186"/>
                  <a:pt x="1924223" y="210410"/>
                  <a:pt x="1913312" y="202370"/>
                </a:cubicBezTo>
                <a:cubicBezTo>
                  <a:pt x="1883995" y="180768"/>
                  <a:pt x="1854246" y="159753"/>
                  <a:pt x="1824412" y="138870"/>
                </a:cubicBezTo>
                <a:cubicBezTo>
                  <a:pt x="1811908" y="130117"/>
                  <a:pt x="1797105" y="124263"/>
                  <a:pt x="1786312" y="113470"/>
                </a:cubicBezTo>
                <a:cubicBezTo>
                  <a:pt x="1777845" y="105003"/>
                  <a:pt x="1770721" y="94936"/>
                  <a:pt x="1760912" y="88070"/>
                </a:cubicBezTo>
                <a:cubicBezTo>
                  <a:pt x="1749280" y="79927"/>
                  <a:pt x="1735077" y="76174"/>
                  <a:pt x="1722812" y="69020"/>
                </a:cubicBezTo>
                <a:cubicBezTo>
                  <a:pt x="1681142" y="44713"/>
                  <a:pt x="1695693" y="46512"/>
                  <a:pt x="1659312" y="30920"/>
                </a:cubicBezTo>
                <a:cubicBezTo>
                  <a:pt x="1644087" y="24395"/>
                  <a:pt x="1630974" y="22823"/>
                  <a:pt x="1614862" y="18220"/>
                </a:cubicBezTo>
                <a:cubicBezTo>
                  <a:pt x="1551093" y="0"/>
                  <a:pt x="1649817" y="25371"/>
                  <a:pt x="1570412" y="5520"/>
                </a:cubicBezTo>
                <a:cubicBezTo>
                  <a:pt x="1519612" y="7637"/>
                  <a:pt x="1468698" y="7868"/>
                  <a:pt x="1418012" y="11870"/>
                </a:cubicBezTo>
                <a:cubicBezTo>
                  <a:pt x="1388171" y="14226"/>
                  <a:pt x="1358815" y="20857"/>
                  <a:pt x="1329112" y="24570"/>
                </a:cubicBezTo>
                <a:cubicBezTo>
                  <a:pt x="1259901" y="33221"/>
                  <a:pt x="1248017" y="30799"/>
                  <a:pt x="1170362" y="37270"/>
                </a:cubicBezTo>
                <a:cubicBezTo>
                  <a:pt x="1151261" y="38862"/>
                  <a:pt x="1132334" y="42301"/>
                  <a:pt x="1113212" y="43620"/>
                </a:cubicBezTo>
                <a:cubicBezTo>
                  <a:pt x="1070926" y="46536"/>
                  <a:pt x="1028533" y="47619"/>
                  <a:pt x="986212" y="49970"/>
                </a:cubicBezTo>
                <a:cubicBezTo>
                  <a:pt x="736253" y="63857"/>
                  <a:pt x="1058405" y="48420"/>
                  <a:pt x="744912" y="62670"/>
                </a:cubicBezTo>
                <a:cubicBezTo>
                  <a:pt x="723745" y="64787"/>
                  <a:pt x="702520" y="66382"/>
                  <a:pt x="681412" y="69020"/>
                </a:cubicBezTo>
                <a:cubicBezTo>
                  <a:pt x="668636" y="70617"/>
                  <a:pt x="656088" y="73773"/>
                  <a:pt x="643312" y="75370"/>
                </a:cubicBezTo>
                <a:cubicBezTo>
                  <a:pt x="582718" y="82944"/>
                  <a:pt x="584967" y="79462"/>
                  <a:pt x="529012" y="88070"/>
                </a:cubicBezTo>
                <a:cubicBezTo>
                  <a:pt x="518345" y="89711"/>
                  <a:pt x="507946" y="92894"/>
                  <a:pt x="497262" y="94420"/>
                </a:cubicBezTo>
                <a:cubicBezTo>
                  <a:pt x="453686" y="100645"/>
                  <a:pt x="391424" y="103417"/>
                  <a:pt x="351212" y="113470"/>
                </a:cubicBezTo>
                <a:cubicBezTo>
                  <a:pt x="272511" y="133145"/>
                  <a:pt x="395931" y="101600"/>
                  <a:pt x="287712" y="132520"/>
                </a:cubicBezTo>
                <a:lnTo>
                  <a:pt x="243262" y="145220"/>
                </a:lnTo>
                <a:cubicBezTo>
                  <a:pt x="226329" y="162153"/>
                  <a:pt x="205746" y="176095"/>
                  <a:pt x="192462" y="196020"/>
                </a:cubicBezTo>
                <a:cubicBezTo>
                  <a:pt x="173891" y="223876"/>
                  <a:pt x="184341" y="208965"/>
                  <a:pt x="160712" y="240470"/>
                </a:cubicBezTo>
                <a:cubicBezTo>
                  <a:pt x="154539" y="258989"/>
                  <a:pt x="152872" y="266985"/>
                  <a:pt x="141662" y="284920"/>
                </a:cubicBezTo>
                <a:cubicBezTo>
                  <a:pt x="136053" y="293895"/>
                  <a:pt x="128763" y="301708"/>
                  <a:pt x="122612" y="310320"/>
                </a:cubicBezTo>
                <a:cubicBezTo>
                  <a:pt x="118176" y="316530"/>
                  <a:pt x="114798" y="323507"/>
                  <a:pt x="109912" y="329370"/>
                </a:cubicBezTo>
                <a:cubicBezTo>
                  <a:pt x="104163" y="336269"/>
                  <a:pt x="96611" y="341521"/>
                  <a:pt x="90862" y="348420"/>
                </a:cubicBezTo>
                <a:cubicBezTo>
                  <a:pt x="46659" y="401464"/>
                  <a:pt x="114767" y="330865"/>
                  <a:pt x="59112" y="386520"/>
                </a:cubicBezTo>
                <a:cubicBezTo>
                  <a:pt x="43887" y="432195"/>
                  <a:pt x="62359" y="375156"/>
                  <a:pt x="46412" y="430970"/>
                </a:cubicBezTo>
                <a:cubicBezTo>
                  <a:pt x="44573" y="437406"/>
                  <a:pt x="41685" y="443526"/>
                  <a:pt x="40062" y="450020"/>
                </a:cubicBezTo>
                <a:cubicBezTo>
                  <a:pt x="37444" y="460491"/>
                  <a:pt x="37125" y="471531"/>
                  <a:pt x="33712" y="481770"/>
                </a:cubicBezTo>
                <a:cubicBezTo>
                  <a:pt x="30719" y="490750"/>
                  <a:pt x="24741" y="498469"/>
                  <a:pt x="21012" y="507170"/>
                </a:cubicBezTo>
                <a:cubicBezTo>
                  <a:pt x="18375" y="513322"/>
                  <a:pt x="19395" y="521487"/>
                  <a:pt x="14662" y="526220"/>
                </a:cubicBezTo>
                <a:cubicBezTo>
                  <a:pt x="9929" y="530953"/>
                  <a:pt x="4079" y="483887"/>
                  <a:pt x="8312" y="513520"/>
                </a:cubicBezTo>
                <a:close/>
              </a:path>
            </a:pathLst>
          </a:custGeom>
          <a:noFill/>
          <a:ln w="889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2210585" y="4608386"/>
            <a:ext cx="1253900" cy="552622"/>
          </a:xfrm>
          <a:custGeom>
            <a:avLst/>
            <a:gdLst>
              <a:gd name="connsiteX0" fmla="*/ 831850 w 831850"/>
              <a:gd name="connsiteY0" fmla="*/ 209550 h 209550"/>
              <a:gd name="connsiteX1" fmla="*/ 806450 w 831850"/>
              <a:gd name="connsiteY1" fmla="*/ 203200 h 209550"/>
              <a:gd name="connsiteX2" fmla="*/ 768350 w 831850"/>
              <a:gd name="connsiteY2" fmla="*/ 190500 h 209550"/>
              <a:gd name="connsiteX3" fmla="*/ 711200 w 831850"/>
              <a:gd name="connsiteY3" fmla="*/ 184150 h 209550"/>
              <a:gd name="connsiteX4" fmla="*/ 673100 w 831850"/>
              <a:gd name="connsiteY4" fmla="*/ 177800 h 209550"/>
              <a:gd name="connsiteX5" fmla="*/ 615950 w 831850"/>
              <a:gd name="connsiteY5" fmla="*/ 171450 h 209550"/>
              <a:gd name="connsiteX6" fmla="*/ 565150 w 831850"/>
              <a:gd name="connsiteY6" fmla="*/ 165100 h 209550"/>
              <a:gd name="connsiteX7" fmla="*/ 546100 w 831850"/>
              <a:gd name="connsiteY7" fmla="*/ 158750 h 209550"/>
              <a:gd name="connsiteX8" fmla="*/ 438150 w 831850"/>
              <a:gd name="connsiteY8" fmla="*/ 146050 h 209550"/>
              <a:gd name="connsiteX9" fmla="*/ 400050 w 831850"/>
              <a:gd name="connsiteY9" fmla="*/ 133350 h 209550"/>
              <a:gd name="connsiteX10" fmla="*/ 374650 w 831850"/>
              <a:gd name="connsiteY10" fmla="*/ 127000 h 209550"/>
              <a:gd name="connsiteX11" fmla="*/ 349250 w 831850"/>
              <a:gd name="connsiteY11" fmla="*/ 114300 h 209550"/>
              <a:gd name="connsiteX12" fmla="*/ 285750 w 831850"/>
              <a:gd name="connsiteY12" fmla="*/ 88900 h 209550"/>
              <a:gd name="connsiteX13" fmla="*/ 254000 w 831850"/>
              <a:gd name="connsiteY13" fmla="*/ 50800 h 209550"/>
              <a:gd name="connsiteX14" fmla="*/ 247650 w 831850"/>
              <a:gd name="connsiteY14" fmla="*/ 25400 h 209550"/>
              <a:gd name="connsiteX15" fmla="*/ 228600 w 831850"/>
              <a:gd name="connsiteY15" fmla="*/ 19050 h 209550"/>
              <a:gd name="connsiteX16" fmla="*/ 184150 w 831850"/>
              <a:gd name="connsiteY16" fmla="*/ 31750 h 209550"/>
              <a:gd name="connsiteX17" fmla="*/ 133350 w 831850"/>
              <a:gd name="connsiteY17" fmla="*/ 25400 h 209550"/>
              <a:gd name="connsiteX18" fmla="*/ 69850 w 831850"/>
              <a:gd name="connsiteY18" fmla="*/ 0 h 209550"/>
              <a:gd name="connsiteX19" fmla="*/ 12700 w 831850"/>
              <a:gd name="connsiteY19" fmla="*/ 0 h 209550"/>
              <a:gd name="connsiteX20" fmla="*/ 0 w 831850"/>
              <a:gd name="connsiteY20" fmla="*/ 1270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1850" h="209550">
                <a:moveTo>
                  <a:pt x="831850" y="209550"/>
                </a:moveTo>
                <a:cubicBezTo>
                  <a:pt x="823383" y="207433"/>
                  <a:pt x="814809" y="205708"/>
                  <a:pt x="806450" y="203200"/>
                </a:cubicBezTo>
                <a:cubicBezTo>
                  <a:pt x="793628" y="199353"/>
                  <a:pt x="781655" y="191978"/>
                  <a:pt x="768350" y="190500"/>
                </a:cubicBezTo>
                <a:cubicBezTo>
                  <a:pt x="749300" y="188383"/>
                  <a:pt x="730199" y="186683"/>
                  <a:pt x="711200" y="184150"/>
                </a:cubicBezTo>
                <a:cubicBezTo>
                  <a:pt x="698438" y="182448"/>
                  <a:pt x="685862" y="179502"/>
                  <a:pt x="673100" y="177800"/>
                </a:cubicBezTo>
                <a:cubicBezTo>
                  <a:pt x="654101" y="175267"/>
                  <a:pt x="634986" y="173690"/>
                  <a:pt x="615950" y="171450"/>
                </a:cubicBezTo>
                <a:lnTo>
                  <a:pt x="565150" y="165100"/>
                </a:lnTo>
                <a:cubicBezTo>
                  <a:pt x="558800" y="162983"/>
                  <a:pt x="552686" y="159947"/>
                  <a:pt x="546100" y="158750"/>
                </a:cubicBezTo>
                <a:cubicBezTo>
                  <a:pt x="532386" y="156256"/>
                  <a:pt x="449245" y="147283"/>
                  <a:pt x="438150" y="146050"/>
                </a:cubicBezTo>
                <a:cubicBezTo>
                  <a:pt x="425450" y="141817"/>
                  <a:pt x="412872" y="137197"/>
                  <a:pt x="400050" y="133350"/>
                </a:cubicBezTo>
                <a:cubicBezTo>
                  <a:pt x="391691" y="130842"/>
                  <a:pt x="382822" y="130064"/>
                  <a:pt x="374650" y="127000"/>
                </a:cubicBezTo>
                <a:cubicBezTo>
                  <a:pt x="365787" y="123676"/>
                  <a:pt x="358039" y="117816"/>
                  <a:pt x="349250" y="114300"/>
                </a:cubicBezTo>
                <a:cubicBezTo>
                  <a:pt x="328220" y="105888"/>
                  <a:pt x="304703" y="102438"/>
                  <a:pt x="285750" y="88900"/>
                </a:cubicBezTo>
                <a:cubicBezTo>
                  <a:pt x="270193" y="77788"/>
                  <a:pt x="264127" y="65990"/>
                  <a:pt x="254000" y="50800"/>
                </a:cubicBezTo>
                <a:cubicBezTo>
                  <a:pt x="251883" y="42333"/>
                  <a:pt x="253102" y="32215"/>
                  <a:pt x="247650" y="25400"/>
                </a:cubicBezTo>
                <a:cubicBezTo>
                  <a:pt x="243469" y="20173"/>
                  <a:pt x="235293" y="19050"/>
                  <a:pt x="228600" y="19050"/>
                </a:cubicBezTo>
                <a:cubicBezTo>
                  <a:pt x="220627" y="19050"/>
                  <a:pt x="193133" y="28756"/>
                  <a:pt x="184150" y="31750"/>
                </a:cubicBezTo>
                <a:cubicBezTo>
                  <a:pt x="167217" y="29633"/>
                  <a:pt x="149906" y="29539"/>
                  <a:pt x="133350" y="25400"/>
                </a:cubicBezTo>
                <a:cubicBezTo>
                  <a:pt x="102990" y="17810"/>
                  <a:pt x="107011" y="0"/>
                  <a:pt x="69850" y="0"/>
                </a:cubicBezTo>
                <a:lnTo>
                  <a:pt x="12700" y="0"/>
                </a:lnTo>
                <a:lnTo>
                  <a:pt x="0" y="12700"/>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4661547" y="5398223"/>
            <a:ext cx="168497" cy="838424"/>
          </a:xfrm>
          <a:custGeom>
            <a:avLst/>
            <a:gdLst>
              <a:gd name="connsiteX0" fmla="*/ 0 w 104771"/>
              <a:gd name="connsiteY0" fmla="*/ 0 h 584200"/>
              <a:gd name="connsiteX1" fmla="*/ 50800 w 104771"/>
              <a:gd name="connsiteY1" fmla="*/ 82550 h 584200"/>
              <a:gd name="connsiteX2" fmla="*/ 69850 w 104771"/>
              <a:gd name="connsiteY2" fmla="*/ 95250 h 584200"/>
              <a:gd name="connsiteX3" fmla="*/ 63500 w 104771"/>
              <a:gd name="connsiteY3" fmla="*/ 215900 h 584200"/>
              <a:gd name="connsiteX4" fmla="*/ 50800 w 104771"/>
              <a:gd name="connsiteY4" fmla="*/ 254000 h 584200"/>
              <a:gd name="connsiteX5" fmla="*/ 57150 w 104771"/>
              <a:gd name="connsiteY5" fmla="*/ 323850 h 584200"/>
              <a:gd name="connsiteX6" fmla="*/ 82550 w 104771"/>
              <a:gd name="connsiteY6" fmla="*/ 361950 h 584200"/>
              <a:gd name="connsiteX7" fmla="*/ 101600 w 104771"/>
              <a:gd name="connsiteY7" fmla="*/ 400050 h 584200"/>
              <a:gd name="connsiteX8" fmla="*/ 88900 w 104771"/>
              <a:gd name="connsiteY8" fmla="*/ 501650 h 584200"/>
              <a:gd name="connsiteX9" fmla="*/ 76200 w 104771"/>
              <a:gd name="connsiteY9" fmla="*/ 533400 h 584200"/>
              <a:gd name="connsiteX10" fmla="*/ 63500 w 104771"/>
              <a:gd name="connsiteY10" fmla="*/ 5842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1" h="584200">
                <a:moveTo>
                  <a:pt x="0" y="0"/>
                </a:moveTo>
                <a:cubicBezTo>
                  <a:pt x="11737" y="23474"/>
                  <a:pt x="34543" y="71712"/>
                  <a:pt x="50800" y="82550"/>
                </a:cubicBezTo>
                <a:lnTo>
                  <a:pt x="69850" y="95250"/>
                </a:lnTo>
                <a:cubicBezTo>
                  <a:pt x="86212" y="144337"/>
                  <a:pt x="81010" y="119597"/>
                  <a:pt x="63500" y="215900"/>
                </a:cubicBezTo>
                <a:cubicBezTo>
                  <a:pt x="61105" y="229071"/>
                  <a:pt x="50800" y="254000"/>
                  <a:pt x="50800" y="254000"/>
                </a:cubicBezTo>
                <a:cubicBezTo>
                  <a:pt x="52917" y="277283"/>
                  <a:pt x="50553" y="301421"/>
                  <a:pt x="57150" y="323850"/>
                </a:cubicBezTo>
                <a:cubicBezTo>
                  <a:pt x="61457" y="338493"/>
                  <a:pt x="77723" y="347470"/>
                  <a:pt x="82550" y="361950"/>
                </a:cubicBezTo>
                <a:cubicBezTo>
                  <a:pt x="91313" y="388240"/>
                  <a:pt x="85187" y="375431"/>
                  <a:pt x="101600" y="400050"/>
                </a:cubicBezTo>
                <a:cubicBezTo>
                  <a:pt x="91465" y="531808"/>
                  <a:pt x="104771" y="446102"/>
                  <a:pt x="88900" y="501650"/>
                </a:cubicBezTo>
                <a:cubicBezTo>
                  <a:pt x="80409" y="531369"/>
                  <a:pt x="89207" y="520393"/>
                  <a:pt x="76200" y="533400"/>
                </a:cubicBezTo>
                <a:lnTo>
                  <a:pt x="63500" y="584200"/>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6273800" y="5421588"/>
            <a:ext cx="1145395" cy="979212"/>
          </a:xfrm>
          <a:custGeom>
            <a:avLst/>
            <a:gdLst>
              <a:gd name="connsiteX0" fmla="*/ 0 w 1145395"/>
              <a:gd name="connsiteY0" fmla="*/ 1312 h 979212"/>
              <a:gd name="connsiteX1" fmla="*/ 127000 w 1145395"/>
              <a:gd name="connsiteY1" fmla="*/ 115612 h 979212"/>
              <a:gd name="connsiteX2" fmla="*/ 266700 w 1145395"/>
              <a:gd name="connsiteY2" fmla="*/ 255312 h 979212"/>
              <a:gd name="connsiteX3" fmla="*/ 368300 w 1145395"/>
              <a:gd name="connsiteY3" fmla="*/ 356912 h 979212"/>
              <a:gd name="connsiteX4" fmla="*/ 406400 w 1145395"/>
              <a:gd name="connsiteY4" fmla="*/ 395012 h 979212"/>
              <a:gd name="connsiteX5" fmla="*/ 431800 w 1145395"/>
              <a:gd name="connsiteY5" fmla="*/ 445812 h 979212"/>
              <a:gd name="connsiteX6" fmla="*/ 469900 w 1145395"/>
              <a:gd name="connsiteY6" fmla="*/ 496612 h 979212"/>
              <a:gd name="connsiteX7" fmla="*/ 546100 w 1145395"/>
              <a:gd name="connsiteY7" fmla="*/ 636312 h 979212"/>
              <a:gd name="connsiteX8" fmla="*/ 711200 w 1145395"/>
              <a:gd name="connsiteY8" fmla="*/ 737912 h 979212"/>
              <a:gd name="connsiteX9" fmla="*/ 762000 w 1145395"/>
              <a:gd name="connsiteY9" fmla="*/ 750612 h 979212"/>
              <a:gd name="connsiteX10" fmla="*/ 825500 w 1145395"/>
              <a:gd name="connsiteY10" fmla="*/ 776012 h 979212"/>
              <a:gd name="connsiteX11" fmla="*/ 876300 w 1145395"/>
              <a:gd name="connsiteY11" fmla="*/ 788712 h 979212"/>
              <a:gd name="connsiteX12" fmla="*/ 927100 w 1145395"/>
              <a:gd name="connsiteY12" fmla="*/ 814112 h 979212"/>
              <a:gd name="connsiteX13" fmla="*/ 1028700 w 1145395"/>
              <a:gd name="connsiteY13" fmla="*/ 839512 h 979212"/>
              <a:gd name="connsiteX14" fmla="*/ 1143000 w 1145395"/>
              <a:gd name="connsiteY14" fmla="*/ 928412 h 979212"/>
              <a:gd name="connsiteX15" fmla="*/ 1143000 w 1145395"/>
              <a:gd name="connsiteY15" fmla="*/ 979212 h 979212"/>
              <a:gd name="connsiteX16" fmla="*/ 1143000 w 1145395"/>
              <a:gd name="connsiteY16" fmla="*/ 979212 h 97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5395" h="979212">
                <a:moveTo>
                  <a:pt x="0" y="1312"/>
                </a:moveTo>
                <a:cubicBezTo>
                  <a:pt x="84305" y="29414"/>
                  <a:pt x="17473" y="0"/>
                  <a:pt x="127000" y="115612"/>
                </a:cubicBezTo>
                <a:cubicBezTo>
                  <a:pt x="172292" y="163420"/>
                  <a:pt x="215276" y="214173"/>
                  <a:pt x="266700" y="255312"/>
                </a:cubicBezTo>
                <a:cubicBezTo>
                  <a:pt x="378374" y="344651"/>
                  <a:pt x="289225" y="264658"/>
                  <a:pt x="368300" y="356912"/>
                </a:cubicBezTo>
                <a:cubicBezTo>
                  <a:pt x="379989" y="370549"/>
                  <a:pt x="395961" y="380397"/>
                  <a:pt x="406400" y="395012"/>
                </a:cubicBezTo>
                <a:cubicBezTo>
                  <a:pt x="417404" y="410418"/>
                  <a:pt x="421766" y="429758"/>
                  <a:pt x="431800" y="445812"/>
                </a:cubicBezTo>
                <a:cubicBezTo>
                  <a:pt x="443018" y="463761"/>
                  <a:pt x="459235" y="478329"/>
                  <a:pt x="469900" y="496612"/>
                </a:cubicBezTo>
                <a:cubicBezTo>
                  <a:pt x="469998" y="496780"/>
                  <a:pt x="522887" y="613099"/>
                  <a:pt x="546100" y="636312"/>
                </a:cubicBezTo>
                <a:cubicBezTo>
                  <a:pt x="584319" y="674531"/>
                  <a:pt x="661970" y="725605"/>
                  <a:pt x="711200" y="737912"/>
                </a:cubicBezTo>
                <a:cubicBezTo>
                  <a:pt x="728133" y="742145"/>
                  <a:pt x="745441" y="745092"/>
                  <a:pt x="762000" y="750612"/>
                </a:cubicBezTo>
                <a:cubicBezTo>
                  <a:pt x="783627" y="757821"/>
                  <a:pt x="803873" y="768803"/>
                  <a:pt x="825500" y="776012"/>
                </a:cubicBezTo>
                <a:cubicBezTo>
                  <a:pt x="842059" y="781532"/>
                  <a:pt x="859957" y="782583"/>
                  <a:pt x="876300" y="788712"/>
                </a:cubicBezTo>
                <a:cubicBezTo>
                  <a:pt x="894027" y="795359"/>
                  <a:pt x="909699" y="806654"/>
                  <a:pt x="927100" y="814112"/>
                </a:cubicBezTo>
                <a:cubicBezTo>
                  <a:pt x="961271" y="828757"/>
                  <a:pt x="991429" y="832058"/>
                  <a:pt x="1028700" y="839512"/>
                </a:cubicBezTo>
                <a:cubicBezTo>
                  <a:pt x="1099327" y="874826"/>
                  <a:pt x="1133510" y="861983"/>
                  <a:pt x="1143000" y="928412"/>
                </a:cubicBezTo>
                <a:cubicBezTo>
                  <a:pt x="1145395" y="945175"/>
                  <a:pt x="1143000" y="962279"/>
                  <a:pt x="1143000" y="979212"/>
                </a:cubicBezTo>
                <a:lnTo>
                  <a:pt x="1143000" y="979212"/>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3009900" y="5880100"/>
            <a:ext cx="166880" cy="647700"/>
          </a:xfrm>
          <a:custGeom>
            <a:avLst/>
            <a:gdLst>
              <a:gd name="connsiteX0" fmla="*/ 0 w 166880"/>
              <a:gd name="connsiteY0" fmla="*/ 0 h 647700"/>
              <a:gd name="connsiteX1" fmla="*/ 38100 w 166880"/>
              <a:gd name="connsiteY1" fmla="*/ 177800 h 647700"/>
              <a:gd name="connsiteX2" fmla="*/ 114300 w 166880"/>
              <a:gd name="connsiteY2" fmla="*/ 317500 h 647700"/>
              <a:gd name="connsiteX3" fmla="*/ 152400 w 166880"/>
              <a:gd name="connsiteY3" fmla="*/ 393700 h 647700"/>
              <a:gd name="connsiteX4" fmla="*/ 139700 w 166880"/>
              <a:gd name="connsiteY4" fmla="*/ 647700 h 647700"/>
              <a:gd name="connsiteX5" fmla="*/ 139700 w 166880"/>
              <a:gd name="connsiteY5" fmla="*/ 647700 h 647700"/>
              <a:gd name="connsiteX6" fmla="*/ 139700 w 166880"/>
              <a:gd name="connsiteY6"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80" h="647700">
                <a:moveTo>
                  <a:pt x="0" y="0"/>
                </a:moveTo>
                <a:cubicBezTo>
                  <a:pt x="12700" y="59267"/>
                  <a:pt x="19722" y="120041"/>
                  <a:pt x="38100" y="177800"/>
                </a:cubicBezTo>
                <a:cubicBezTo>
                  <a:pt x="88462" y="336079"/>
                  <a:pt x="70825" y="230550"/>
                  <a:pt x="114300" y="317500"/>
                </a:cubicBezTo>
                <a:cubicBezTo>
                  <a:pt x="166880" y="422660"/>
                  <a:pt x="79607" y="284511"/>
                  <a:pt x="152400" y="393700"/>
                </a:cubicBezTo>
                <a:cubicBezTo>
                  <a:pt x="136888" y="579850"/>
                  <a:pt x="139700" y="495124"/>
                  <a:pt x="139700" y="647700"/>
                </a:cubicBezTo>
                <a:lnTo>
                  <a:pt x="139700" y="647700"/>
                </a:lnTo>
                <a:lnTo>
                  <a:pt x="139700" y="647700"/>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1295400" y="3035300"/>
            <a:ext cx="1117600" cy="444500"/>
          </a:xfrm>
          <a:custGeom>
            <a:avLst/>
            <a:gdLst>
              <a:gd name="connsiteX0" fmla="*/ 1117600 w 1117600"/>
              <a:gd name="connsiteY0" fmla="*/ 444500 h 444500"/>
              <a:gd name="connsiteX1" fmla="*/ 990600 w 1117600"/>
              <a:gd name="connsiteY1" fmla="*/ 368300 h 444500"/>
              <a:gd name="connsiteX2" fmla="*/ 876300 w 1117600"/>
              <a:gd name="connsiteY2" fmla="*/ 304800 h 444500"/>
              <a:gd name="connsiteX3" fmla="*/ 749300 w 1117600"/>
              <a:gd name="connsiteY3" fmla="*/ 203200 h 444500"/>
              <a:gd name="connsiteX4" fmla="*/ 647700 w 1117600"/>
              <a:gd name="connsiteY4" fmla="*/ 165100 h 444500"/>
              <a:gd name="connsiteX5" fmla="*/ 609600 w 1117600"/>
              <a:gd name="connsiteY5" fmla="*/ 127000 h 444500"/>
              <a:gd name="connsiteX6" fmla="*/ 571500 w 1117600"/>
              <a:gd name="connsiteY6" fmla="*/ 114300 h 444500"/>
              <a:gd name="connsiteX7" fmla="*/ 533400 w 1117600"/>
              <a:gd name="connsiteY7" fmla="*/ 88900 h 444500"/>
              <a:gd name="connsiteX8" fmla="*/ 482600 w 1117600"/>
              <a:gd name="connsiteY8" fmla="*/ 63500 h 444500"/>
              <a:gd name="connsiteX9" fmla="*/ 381000 w 1117600"/>
              <a:gd name="connsiteY9" fmla="*/ 12700 h 444500"/>
              <a:gd name="connsiteX10" fmla="*/ 0 w 1117600"/>
              <a:gd name="connsiteY10" fmla="*/ 0 h 444500"/>
              <a:gd name="connsiteX11" fmla="*/ 0 w 1117600"/>
              <a:gd name="connsiteY11"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7600" h="444500">
                <a:moveTo>
                  <a:pt x="1117600" y="444500"/>
                </a:moveTo>
                <a:cubicBezTo>
                  <a:pt x="1060891" y="406694"/>
                  <a:pt x="1070863" y="412080"/>
                  <a:pt x="990600" y="368300"/>
                </a:cubicBezTo>
                <a:cubicBezTo>
                  <a:pt x="943489" y="342603"/>
                  <a:pt x="922438" y="338634"/>
                  <a:pt x="876300" y="304800"/>
                </a:cubicBezTo>
                <a:cubicBezTo>
                  <a:pt x="832582" y="272740"/>
                  <a:pt x="801894" y="216349"/>
                  <a:pt x="749300" y="203200"/>
                </a:cubicBezTo>
                <a:cubicBezTo>
                  <a:pt x="708393" y="192973"/>
                  <a:pt x="683460" y="190643"/>
                  <a:pt x="647700" y="165100"/>
                </a:cubicBezTo>
                <a:cubicBezTo>
                  <a:pt x="633085" y="154661"/>
                  <a:pt x="624544" y="136963"/>
                  <a:pt x="609600" y="127000"/>
                </a:cubicBezTo>
                <a:cubicBezTo>
                  <a:pt x="598461" y="119574"/>
                  <a:pt x="583474" y="120287"/>
                  <a:pt x="571500" y="114300"/>
                </a:cubicBezTo>
                <a:cubicBezTo>
                  <a:pt x="557848" y="107474"/>
                  <a:pt x="546652" y="96473"/>
                  <a:pt x="533400" y="88900"/>
                </a:cubicBezTo>
                <a:cubicBezTo>
                  <a:pt x="516962" y="79507"/>
                  <a:pt x="499150" y="72694"/>
                  <a:pt x="482600" y="63500"/>
                </a:cubicBezTo>
                <a:cubicBezTo>
                  <a:pt x="463170" y="52706"/>
                  <a:pt x="412392" y="14662"/>
                  <a:pt x="381000" y="12700"/>
                </a:cubicBezTo>
                <a:cubicBezTo>
                  <a:pt x="254177" y="4774"/>
                  <a:pt x="127071" y="0"/>
                  <a:pt x="0" y="0"/>
                </a:cubicBezTo>
                <a:lnTo>
                  <a:pt x="0" y="0"/>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838200" y="838200"/>
            <a:ext cx="7391400" cy="1323439"/>
          </a:xfrm>
          <a:prstGeom prst="rect">
            <a:avLst/>
          </a:prstGeom>
          <a:noFill/>
        </p:spPr>
        <p:txBody>
          <a:bodyPr wrap="square" rtlCol="0">
            <a:spAutoFit/>
          </a:bodyPr>
          <a:lstStyle/>
          <a:p>
            <a:r>
              <a:rPr lang="en-US" sz="2000">
                <a:latin typeface="Times"/>
              </a:rPr>
              <a:t>In that case,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might also be taken as a measure of how good </a:t>
            </a:r>
            <a:r>
              <a:rPr lang="en-US" sz="2000" i="1">
                <a:latin typeface="Times"/>
              </a:rPr>
              <a:t>T</a:t>
            </a:r>
            <a:r>
              <a:rPr lang="en-US" sz="2000" baseline="-25000">
                <a:latin typeface="Times"/>
              </a:rPr>
              <a:t>c</a:t>
            </a:r>
            <a:r>
              <a:rPr lang="en-US" sz="2000">
                <a:latin typeface="Times"/>
              </a:rPr>
              <a:t> is. That is, if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is low, we might take that as an indication that we haven’t found the best structure (some other sub-region of </a:t>
            </a:r>
            <a:r>
              <a:rPr lang="en-US" sz="2000" i="1">
                <a:latin typeface="Times"/>
              </a:rPr>
              <a:t>P(S</a:t>
            </a:r>
            <a:r>
              <a:rPr lang="en-US" sz="2000">
                <a:latin typeface="Times"/>
              </a:rPr>
              <a:t>) is larger)—we need to reanalyze. </a:t>
            </a:r>
            <a:endParaRPr lang="en-US" sz="2400">
              <a:latin typeface="Times"/>
            </a:endParaRPr>
          </a:p>
        </p:txBody>
      </p:sp>
      <p:sp>
        <p:nvSpPr>
          <p:cNvPr id="22" name="Freeform 21"/>
          <p:cNvSpPr/>
          <p:nvPr/>
        </p:nvSpPr>
        <p:spPr>
          <a:xfrm>
            <a:off x="3464485" y="3818547"/>
            <a:ext cx="1979216" cy="1579677"/>
          </a:xfrm>
          <a:custGeom>
            <a:avLst/>
            <a:gdLst>
              <a:gd name="connsiteX0" fmla="*/ 367070 w 722754"/>
              <a:gd name="connsiteY0" fmla="*/ 7019 h 1016487"/>
              <a:gd name="connsiteX1" fmla="*/ 354370 w 722754"/>
              <a:gd name="connsiteY1" fmla="*/ 32419 h 1016487"/>
              <a:gd name="connsiteX2" fmla="*/ 322620 w 722754"/>
              <a:gd name="connsiteY2" fmla="*/ 57819 h 1016487"/>
              <a:gd name="connsiteX3" fmla="*/ 303570 w 722754"/>
              <a:gd name="connsiteY3" fmla="*/ 76869 h 1016487"/>
              <a:gd name="connsiteX4" fmla="*/ 284520 w 722754"/>
              <a:gd name="connsiteY4" fmla="*/ 89569 h 1016487"/>
              <a:gd name="connsiteX5" fmla="*/ 265470 w 722754"/>
              <a:gd name="connsiteY5" fmla="*/ 114969 h 1016487"/>
              <a:gd name="connsiteX6" fmla="*/ 246420 w 722754"/>
              <a:gd name="connsiteY6" fmla="*/ 127669 h 1016487"/>
              <a:gd name="connsiteX7" fmla="*/ 208320 w 722754"/>
              <a:gd name="connsiteY7" fmla="*/ 172119 h 1016487"/>
              <a:gd name="connsiteX8" fmla="*/ 182920 w 722754"/>
              <a:gd name="connsiteY8" fmla="*/ 254669 h 1016487"/>
              <a:gd name="connsiteX9" fmla="*/ 163870 w 722754"/>
              <a:gd name="connsiteY9" fmla="*/ 349919 h 1016487"/>
              <a:gd name="connsiteX10" fmla="*/ 144820 w 722754"/>
              <a:gd name="connsiteY10" fmla="*/ 432469 h 1016487"/>
              <a:gd name="connsiteX11" fmla="*/ 119420 w 722754"/>
              <a:gd name="connsiteY11" fmla="*/ 489619 h 1016487"/>
              <a:gd name="connsiteX12" fmla="*/ 106720 w 722754"/>
              <a:gd name="connsiteY12" fmla="*/ 527719 h 1016487"/>
              <a:gd name="connsiteX13" fmla="*/ 94020 w 722754"/>
              <a:gd name="connsiteY13" fmla="*/ 546769 h 1016487"/>
              <a:gd name="connsiteX14" fmla="*/ 68620 w 722754"/>
              <a:gd name="connsiteY14" fmla="*/ 603919 h 1016487"/>
              <a:gd name="connsiteX15" fmla="*/ 49570 w 722754"/>
              <a:gd name="connsiteY15" fmla="*/ 661069 h 1016487"/>
              <a:gd name="connsiteX16" fmla="*/ 43220 w 722754"/>
              <a:gd name="connsiteY16" fmla="*/ 692819 h 1016487"/>
              <a:gd name="connsiteX17" fmla="*/ 36870 w 722754"/>
              <a:gd name="connsiteY17" fmla="*/ 718219 h 1016487"/>
              <a:gd name="connsiteX18" fmla="*/ 30520 w 722754"/>
              <a:gd name="connsiteY18" fmla="*/ 737269 h 1016487"/>
              <a:gd name="connsiteX19" fmla="*/ 24170 w 722754"/>
              <a:gd name="connsiteY19" fmla="*/ 769019 h 1016487"/>
              <a:gd name="connsiteX20" fmla="*/ 5120 w 722754"/>
              <a:gd name="connsiteY20" fmla="*/ 838869 h 1016487"/>
              <a:gd name="connsiteX21" fmla="*/ 11470 w 722754"/>
              <a:gd name="connsiteY21" fmla="*/ 883319 h 1016487"/>
              <a:gd name="connsiteX22" fmla="*/ 24170 w 722754"/>
              <a:gd name="connsiteY22" fmla="*/ 908719 h 1016487"/>
              <a:gd name="connsiteX23" fmla="*/ 43220 w 722754"/>
              <a:gd name="connsiteY23" fmla="*/ 921419 h 1016487"/>
              <a:gd name="connsiteX24" fmla="*/ 113070 w 722754"/>
              <a:gd name="connsiteY24" fmla="*/ 934119 h 1016487"/>
              <a:gd name="connsiteX25" fmla="*/ 170220 w 722754"/>
              <a:gd name="connsiteY25" fmla="*/ 953169 h 1016487"/>
              <a:gd name="connsiteX26" fmla="*/ 201970 w 722754"/>
              <a:gd name="connsiteY26" fmla="*/ 965869 h 1016487"/>
              <a:gd name="connsiteX27" fmla="*/ 240070 w 722754"/>
              <a:gd name="connsiteY27" fmla="*/ 984919 h 1016487"/>
              <a:gd name="connsiteX28" fmla="*/ 284520 w 722754"/>
              <a:gd name="connsiteY28" fmla="*/ 991269 h 1016487"/>
              <a:gd name="connsiteX29" fmla="*/ 373420 w 722754"/>
              <a:gd name="connsiteY29" fmla="*/ 1010319 h 1016487"/>
              <a:gd name="connsiteX30" fmla="*/ 621070 w 722754"/>
              <a:gd name="connsiteY30" fmla="*/ 1003969 h 1016487"/>
              <a:gd name="connsiteX31" fmla="*/ 665520 w 722754"/>
              <a:gd name="connsiteY31" fmla="*/ 984919 h 1016487"/>
              <a:gd name="connsiteX32" fmla="*/ 690920 w 722754"/>
              <a:gd name="connsiteY32" fmla="*/ 978569 h 1016487"/>
              <a:gd name="connsiteX33" fmla="*/ 709970 w 722754"/>
              <a:gd name="connsiteY33" fmla="*/ 965869 h 1016487"/>
              <a:gd name="connsiteX34" fmla="*/ 709970 w 722754"/>
              <a:gd name="connsiteY34" fmla="*/ 896019 h 1016487"/>
              <a:gd name="connsiteX35" fmla="*/ 684570 w 722754"/>
              <a:gd name="connsiteY35" fmla="*/ 781719 h 1016487"/>
              <a:gd name="connsiteX36" fmla="*/ 671870 w 722754"/>
              <a:gd name="connsiteY36" fmla="*/ 718219 h 1016487"/>
              <a:gd name="connsiteX37" fmla="*/ 659170 w 722754"/>
              <a:gd name="connsiteY37" fmla="*/ 673769 h 1016487"/>
              <a:gd name="connsiteX38" fmla="*/ 652820 w 722754"/>
              <a:gd name="connsiteY38" fmla="*/ 648369 h 1016487"/>
              <a:gd name="connsiteX39" fmla="*/ 646470 w 722754"/>
              <a:gd name="connsiteY39" fmla="*/ 578519 h 1016487"/>
              <a:gd name="connsiteX40" fmla="*/ 640120 w 722754"/>
              <a:gd name="connsiteY40" fmla="*/ 540419 h 1016487"/>
              <a:gd name="connsiteX41" fmla="*/ 633770 w 722754"/>
              <a:gd name="connsiteY41" fmla="*/ 426119 h 1016487"/>
              <a:gd name="connsiteX42" fmla="*/ 621070 w 722754"/>
              <a:gd name="connsiteY42" fmla="*/ 394369 h 1016487"/>
              <a:gd name="connsiteX43" fmla="*/ 608370 w 722754"/>
              <a:gd name="connsiteY43" fmla="*/ 356269 h 1016487"/>
              <a:gd name="connsiteX44" fmla="*/ 582970 w 722754"/>
              <a:gd name="connsiteY44" fmla="*/ 292769 h 1016487"/>
              <a:gd name="connsiteX45" fmla="*/ 576620 w 722754"/>
              <a:gd name="connsiteY45" fmla="*/ 273719 h 1016487"/>
              <a:gd name="connsiteX46" fmla="*/ 563920 w 722754"/>
              <a:gd name="connsiteY46" fmla="*/ 248319 h 1016487"/>
              <a:gd name="connsiteX47" fmla="*/ 544870 w 722754"/>
              <a:gd name="connsiteY47" fmla="*/ 184819 h 1016487"/>
              <a:gd name="connsiteX48" fmla="*/ 532170 w 722754"/>
              <a:gd name="connsiteY48" fmla="*/ 146719 h 1016487"/>
              <a:gd name="connsiteX49" fmla="*/ 513120 w 722754"/>
              <a:gd name="connsiteY49" fmla="*/ 89569 h 1016487"/>
              <a:gd name="connsiteX50" fmla="*/ 506770 w 722754"/>
              <a:gd name="connsiteY50" fmla="*/ 51469 h 1016487"/>
              <a:gd name="connsiteX51" fmla="*/ 500420 w 722754"/>
              <a:gd name="connsiteY51" fmla="*/ 26069 h 1016487"/>
              <a:gd name="connsiteX52" fmla="*/ 481370 w 722754"/>
              <a:gd name="connsiteY52" fmla="*/ 19719 h 1016487"/>
              <a:gd name="connsiteX53" fmla="*/ 417870 w 722754"/>
              <a:gd name="connsiteY53" fmla="*/ 13369 h 1016487"/>
              <a:gd name="connsiteX54" fmla="*/ 367070 w 722754"/>
              <a:gd name="connsiteY54" fmla="*/ 7019 h 10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22754" h="1016487">
                <a:moveTo>
                  <a:pt x="367070" y="7019"/>
                </a:moveTo>
                <a:cubicBezTo>
                  <a:pt x="356487" y="10194"/>
                  <a:pt x="360603" y="25295"/>
                  <a:pt x="354370" y="32419"/>
                </a:cubicBezTo>
                <a:cubicBezTo>
                  <a:pt x="345445" y="42619"/>
                  <a:pt x="332820" y="48894"/>
                  <a:pt x="322620" y="57819"/>
                </a:cubicBezTo>
                <a:cubicBezTo>
                  <a:pt x="315862" y="63733"/>
                  <a:pt x="310469" y="71120"/>
                  <a:pt x="303570" y="76869"/>
                </a:cubicBezTo>
                <a:cubicBezTo>
                  <a:pt x="297707" y="81755"/>
                  <a:pt x="289916" y="84173"/>
                  <a:pt x="284520" y="89569"/>
                </a:cubicBezTo>
                <a:cubicBezTo>
                  <a:pt x="277036" y="97053"/>
                  <a:pt x="272954" y="107485"/>
                  <a:pt x="265470" y="114969"/>
                </a:cubicBezTo>
                <a:cubicBezTo>
                  <a:pt x="260074" y="120365"/>
                  <a:pt x="252214" y="122702"/>
                  <a:pt x="246420" y="127669"/>
                </a:cubicBezTo>
                <a:cubicBezTo>
                  <a:pt x="232749" y="139387"/>
                  <a:pt x="216746" y="155267"/>
                  <a:pt x="208320" y="172119"/>
                </a:cubicBezTo>
                <a:cubicBezTo>
                  <a:pt x="195701" y="197357"/>
                  <a:pt x="188334" y="227599"/>
                  <a:pt x="182920" y="254669"/>
                </a:cubicBezTo>
                <a:lnTo>
                  <a:pt x="163870" y="349919"/>
                </a:lnTo>
                <a:cubicBezTo>
                  <a:pt x="158156" y="378488"/>
                  <a:pt x="153573" y="404022"/>
                  <a:pt x="144820" y="432469"/>
                </a:cubicBezTo>
                <a:cubicBezTo>
                  <a:pt x="130533" y="478903"/>
                  <a:pt x="135616" y="449128"/>
                  <a:pt x="119420" y="489619"/>
                </a:cubicBezTo>
                <a:cubicBezTo>
                  <a:pt x="114448" y="502048"/>
                  <a:pt x="112157" y="515486"/>
                  <a:pt x="106720" y="527719"/>
                </a:cubicBezTo>
                <a:cubicBezTo>
                  <a:pt x="103620" y="534693"/>
                  <a:pt x="97806" y="540143"/>
                  <a:pt x="94020" y="546769"/>
                </a:cubicBezTo>
                <a:cubicBezTo>
                  <a:pt x="84307" y="563766"/>
                  <a:pt x="75100" y="585775"/>
                  <a:pt x="68620" y="603919"/>
                </a:cubicBezTo>
                <a:cubicBezTo>
                  <a:pt x="61866" y="622830"/>
                  <a:pt x="55087" y="641761"/>
                  <a:pt x="49570" y="661069"/>
                </a:cubicBezTo>
                <a:cubicBezTo>
                  <a:pt x="46605" y="671447"/>
                  <a:pt x="45561" y="682283"/>
                  <a:pt x="43220" y="692819"/>
                </a:cubicBezTo>
                <a:cubicBezTo>
                  <a:pt x="41327" y="701338"/>
                  <a:pt x="39268" y="709828"/>
                  <a:pt x="36870" y="718219"/>
                </a:cubicBezTo>
                <a:cubicBezTo>
                  <a:pt x="35031" y="724655"/>
                  <a:pt x="32143" y="730775"/>
                  <a:pt x="30520" y="737269"/>
                </a:cubicBezTo>
                <a:cubicBezTo>
                  <a:pt x="27902" y="747740"/>
                  <a:pt x="27010" y="758606"/>
                  <a:pt x="24170" y="769019"/>
                </a:cubicBezTo>
                <a:cubicBezTo>
                  <a:pt x="0" y="857641"/>
                  <a:pt x="20591" y="761515"/>
                  <a:pt x="5120" y="838869"/>
                </a:cubicBezTo>
                <a:cubicBezTo>
                  <a:pt x="7237" y="853686"/>
                  <a:pt x="7532" y="868879"/>
                  <a:pt x="11470" y="883319"/>
                </a:cubicBezTo>
                <a:cubicBezTo>
                  <a:pt x="13961" y="892451"/>
                  <a:pt x="18110" y="901447"/>
                  <a:pt x="24170" y="908719"/>
                </a:cubicBezTo>
                <a:cubicBezTo>
                  <a:pt x="29056" y="914582"/>
                  <a:pt x="36394" y="918006"/>
                  <a:pt x="43220" y="921419"/>
                </a:cubicBezTo>
                <a:cubicBezTo>
                  <a:pt x="62797" y="931208"/>
                  <a:pt x="95558" y="931930"/>
                  <a:pt x="113070" y="934119"/>
                </a:cubicBezTo>
                <a:cubicBezTo>
                  <a:pt x="166117" y="960643"/>
                  <a:pt x="108672" y="934705"/>
                  <a:pt x="170220" y="953169"/>
                </a:cubicBezTo>
                <a:cubicBezTo>
                  <a:pt x="181138" y="956444"/>
                  <a:pt x="191593" y="961152"/>
                  <a:pt x="201970" y="965869"/>
                </a:cubicBezTo>
                <a:cubicBezTo>
                  <a:pt x="214896" y="971745"/>
                  <a:pt x="226499" y="980743"/>
                  <a:pt x="240070" y="984919"/>
                </a:cubicBezTo>
                <a:cubicBezTo>
                  <a:pt x="254375" y="989321"/>
                  <a:pt x="269885" y="988133"/>
                  <a:pt x="284520" y="991269"/>
                </a:cubicBezTo>
                <a:cubicBezTo>
                  <a:pt x="402202" y="1016487"/>
                  <a:pt x="256564" y="993625"/>
                  <a:pt x="373420" y="1010319"/>
                </a:cubicBezTo>
                <a:cubicBezTo>
                  <a:pt x="455970" y="1008202"/>
                  <a:pt x="538582" y="1007806"/>
                  <a:pt x="621070" y="1003969"/>
                </a:cubicBezTo>
                <a:cubicBezTo>
                  <a:pt x="655153" y="1002384"/>
                  <a:pt x="638090" y="996675"/>
                  <a:pt x="665520" y="984919"/>
                </a:cubicBezTo>
                <a:cubicBezTo>
                  <a:pt x="673542" y="981481"/>
                  <a:pt x="682453" y="980686"/>
                  <a:pt x="690920" y="978569"/>
                </a:cubicBezTo>
                <a:cubicBezTo>
                  <a:pt x="697270" y="974336"/>
                  <a:pt x="706184" y="972495"/>
                  <a:pt x="709970" y="965869"/>
                </a:cubicBezTo>
                <a:cubicBezTo>
                  <a:pt x="722754" y="943497"/>
                  <a:pt x="713431" y="918517"/>
                  <a:pt x="709970" y="896019"/>
                </a:cubicBezTo>
                <a:cubicBezTo>
                  <a:pt x="694779" y="797276"/>
                  <a:pt x="716311" y="915031"/>
                  <a:pt x="684570" y="781719"/>
                </a:cubicBezTo>
                <a:cubicBezTo>
                  <a:pt x="679570" y="760720"/>
                  <a:pt x="676814" y="739231"/>
                  <a:pt x="671870" y="718219"/>
                </a:cubicBezTo>
                <a:cubicBezTo>
                  <a:pt x="668341" y="703219"/>
                  <a:pt x="663225" y="688636"/>
                  <a:pt x="659170" y="673769"/>
                </a:cubicBezTo>
                <a:cubicBezTo>
                  <a:pt x="656874" y="665349"/>
                  <a:pt x="654937" y="656836"/>
                  <a:pt x="652820" y="648369"/>
                </a:cubicBezTo>
                <a:cubicBezTo>
                  <a:pt x="650703" y="625086"/>
                  <a:pt x="649202" y="601738"/>
                  <a:pt x="646470" y="578519"/>
                </a:cubicBezTo>
                <a:cubicBezTo>
                  <a:pt x="644966" y="565732"/>
                  <a:pt x="641189" y="553250"/>
                  <a:pt x="640120" y="540419"/>
                </a:cubicBezTo>
                <a:cubicBezTo>
                  <a:pt x="636951" y="502392"/>
                  <a:pt x="638705" y="463957"/>
                  <a:pt x="633770" y="426119"/>
                </a:cubicBezTo>
                <a:cubicBezTo>
                  <a:pt x="632296" y="414816"/>
                  <a:pt x="624965" y="405081"/>
                  <a:pt x="621070" y="394369"/>
                </a:cubicBezTo>
                <a:cubicBezTo>
                  <a:pt x="616495" y="381788"/>
                  <a:pt x="613070" y="368804"/>
                  <a:pt x="608370" y="356269"/>
                </a:cubicBezTo>
                <a:cubicBezTo>
                  <a:pt x="600365" y="334923"/>
                  <a:pt x="590179" y="314396"/>
                  <a:pt x="582970" y="292769"/>
                </a:cubicBezTo>
                <a:cubicBezTo>
                  <a:pt x="580853" y="286419"/>
                  <a:pt x="579257" y="279871"/>
                  <a:pt x="576620" y="273719"/>
                </a:cubicBezTo>
                <a:cubicBezTo>
                  <a:pt x="572891" y="265018"/>
                  <a:pt x="567436" y="257108"/>
                  <a:pt x="563920" y="248319"/>
                </a:cubicBezTo>
                <a:cubicBezTo>
                  <a:pt x="545959" y="203418"/>
                  <a:pt x="556097" y="222243"/>
                  <a:pt x="544870" y="184819"/>
                </a:cubicBezTo>
                <a:cubicBezTo>
                  <a:pt x="541023" y="171997"/>
                  <a:pt x="535417" y="159706"/>
                  <a:pt x="532170" y="146719"/>
                </a:cubicBezTo>
                <a:cubicBezTo>
                  <a:pt x="523055" y="110261"/>
                  <a:pt x="529061" y="129422"/>
                  <a:pt x="513120" y="89569"/>
                </a:cubicBezTo>
                <a:cubicBezTo>
                  <a:pt x="511003" y="76869"/>
                  <a:pt x="509295" y="64094"/>
                  <a:pt x="506770" y="51469"/>
                </a:cubicBezTo>
                <a:cubicBezTo>
                  <a:pt x="505058" y="42911"/>
                  <a:pt x="505872" y="32884"/>
                  <a:pt x="500420" y="26069"/>
                </a:cubicBezTo>
                <a:cubicBezTo>
                  <a:pt x="496239" y="20842"/>
                  <a:pt x="487986" y="20737"/>
                  <a:pt x="481370" y="19719"/>
                </a:cubicBezTo>
                <a:cubicBezTo>
                  <a:pt x="460345" y="16484"/>
                  <a:pt x="439037" y="15486"/>
                  <a:pt x="417870" y="13369"/>
                </a:cubicBezTo>
                <a:cubicBezTo>
                  <a:pt x="377762" y="0"/>
                  <a:pt x="377653" y="3844"/>
                  <a:pt x="367070" y="7019"/>
                </a:cubicBezTo>
                <a:close/>
              </a:path>
            </a:pathLst>
          </a:custGeom>
          <a:solidFill>
            <a:schemeClr val="tx2">
              <a:lumMod val="60000"/>
              <a:lumOff val="40000"/>
            </a:schemeClr>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524500" y="2984500"/>
            <a:ext cx="1243925"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a:t>
            </a:r>
            <a:endParaRPr lang="en-US" sz="2400" i="1">
              <a:latin typeface="Times"/>
            </a:endParaRPr>
          </a:p>
        </p:txBody>
      </p:sp>
      <p:cxnSp>
        <p:nvCxnSpPr>
          <p:cNvPr id="25" name="Straight Arrow Connector 24"/>
          <p:cNvCxnSpPr/>
          <p:nvPr/>
        </p:nvCxnSpPr>
        <p:spPr>
          <a:xfrm rot="10800000" flipV="1">
            <a:off x="5029200" y="3446164"/>
            <a:ext cx="990600" cy="59243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019800" y="3818547"/>
            <a:ext cx="2483973" cy="830997"/>
          </a:xfrm>
          <a:prstGeom prst="rect">
            <a:avLst/>
          </a:prstGeom>
          <a:noFill/>
        </p:spPr>
        <p:txBody>
          <a:bodyPr wrap="none" rtlCol="0">
            <a:spAutoFit/>
          </a:bodyPr>
          <a:lstStyle/>
          <a:p>
            <a:r>
              <a:rPr lang="en-US" sz="2400">
                <a:latin typeface="Times"/>
              </a:rPr>
              <a:t>Now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a:t>
            </a:r>
            <a:endParaRPr lang="en-US" sz="2400" i="1">
              <a:latin typeface="Times"/>
            </a:endParaRPr>
          </a:p>
          <a:p>
            <a:r>
              <a:rPr lang="en-US" sz="2400">
                <a:latin typeface="Times"/>
              </a:rPr>
              <a:t>is relatively high...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reeform 2"/>
          <p:cNvSpPr/>
          <p:nvPr/>
        </p:nvSpPr>
        <p:spPr>
          <a:xfrm>
            <a:off x="2057400" y="3266304"/>
            <a:ext cx="4343400" cy="3048000"/>
          </a:xfrm>
          <a:custGeom>
            <a:avLst/>
            <a:gdLst>
              <a:gd name="connsiteX0" fmla="*/ 8312 w 2700712"/>
              <a:gd name="connsiteY0" fmla="*/ 513520 h 1961320"/>
              <a:gd name="connsiteX1" fmla="*/ 40062 w 2700712"/>
              <a:gd name="connsiteY1" fmla="*/ 704020 h 1961320"/>
              <a:gd name="connsiteX2" fmla="*/ 59112 w 2700712"/>
              <a:gd name="connsiteY2" fmla="*/ 786570 h 1961320"/>
              <a:gd name="connsiteX3" fmla="*/ 90862 w 2700712"/>
              <a:gd name="connsiteY3" fmla="*/ 894520 h 1961320"/>
              <a:gd name="connsiteX4" fmla="*/ 128962 w 2700712"/>
              <a:gd name="connsiteY4" fmla="*/ 1027870 h 1961320"/>
              <a:gd name="connsiteX5" fmla="*/ 148012 w 2700712"/>
              <a:gd name="connsiteY5" fmla="*/ 1065970 h 1961320"/>
              <a:gd name="connsiteX6" fmla="*/ 179762 w 2700712"/>
              <a:gd name="connsiteY6" fmla="*/ 1142170 h 1961320"/>
              <a:gd name="connsiteX7" fmla="*/ 205162 w 2700712"/>
              <a:gd name="connsiteY7" fmla="*/ 1199320 h 1961320"/>
              <a:gd name="connsiteX8" fmla="*/ 268662 w 2700712"/>
              <a:gd name="connsiteY8" fmla="*/ 1332670 h 1961320"/>
              <a:gd name="connsiteX9" fmla="*/ 281362 w 2700712"/>
              <a:gd name="connsiteY9" fmla="*/ 1358070 h 1961320"/>
              <a:gd name="connsiteX10" fmla="*/ 370262 w 2700712"/>
              <a:gd name="connsiteY10" fmla="*/ 1415220 h 1961320"/>
              <a:gd name="connsiteX11" fmla="*/ 433762 w 2700712"/>
              <a:gd name="connsiteY11" fmla="*/ 1453320 h 1961320"/>
              <a:gd name="connsiteX12" fmla="*/ 478212 w 2700712"/>
              <a:gd name="connsiteY12" fmla="*/ 1485070 h 1961320"/>
              <a:gd name="connsiteX13" fmla="*/ 490912 w 2700712"/>
              <a:gd name="connsiteY13" fmla="*/ 1510470 h 1961320"/>
              <a:gd name="connsiteX14" fmla="*/ 497262 w 2700712"/>
              <a:gd name="connsiteY14" fmla="*/ 1561270 h 1961320"/>
              <a:gd name="connsiteX15" fmla="*/ 522662 w 2700712"/>
              <a:gd name="connsiteY15" fmla="*/ 1618420 h 1961320"/>
              <a:gd name="connsiteX16" fmla="*/ 541712 w 2700712"/>
              <a:gd name="connsiteY16" fmla="*/ 1637470 h 1961320"/>
              <a:gd name="connsiteX17" fmla="*/ 579812 w 2700712"/>
              <a:gd name="connsiteY17" fmla="*/ 1662870 h 1961320"/>
              <a:gd name="connsiteX18" fmla="*/ 611562 w 2700712"/>
              <a:gd name="connsiteY18" fmla="*/ 1669220 h 1961320"/>
              <a:gd name="connsiteX19" fmla="*/ 763962 w 2700712"/>
              <a:gd name="connsiteY19" fmla="*/ 1662870 h 1961320"/>
              <a:gd name="connsiteX20" fmla="*/ 814762 w 2700712"/>
              <a:gd name="connsiteY20" fmla="*/ 1650170 h 1961320"/>
              <a:gd name="connsiteX21" fmla="*/ 916362 w 2700712"/>
              <a:gd name="connsiteY21" fmla="*/ 1675570 h 1961320"/>
              <a:gd name="connsiteX22" fmla="*/ 935412 w 2700712"/>
              <a:gd name="connsiteY22" fmla="*/ 1688270 h 1961320"/>
              <a:gd name="connsiteX23" fmla="*/ 979862 w 2700712"/>
              <a:gd name="connsiteY23" fmla="*/ 1694620 h 1961320"/>
              <a:gd name="connsiteX24" fmla="*/ 1119562 w 2700712"/>
              <a:gd name="connsiteY24" fmla="*/ 1745420 h 1961320"/>
              <a:gd name="connsiteX25" fmla="*/ 1316412 w 2700712"/>
              <a:gd name="connsiteY25" fmla="*/ 1808920 h 1961320"/>
              <a:gd name="connsiteX26" fmla="*/ 1487862 w 2700712"/>
              <a:gd name="connsiteY26" fmla="*/ 1866070 h 1961320"/>
              <a:gd name="connsiteX27" fmla="*/ 1652962 w 2700712"/>
              <a:gd name="connsiteY27" fmla="*/ 1904170 h 1961320"/>
              <a:gd name="connsiteX28" fmla="*/ 1741862 w 2700712"/>
              <a:gd name="connsiteY28" fmla="*/ 1916870 h 1961320"/>
              <a:gd name="connsiteX29" fmla="*/ 1773612 w 2700712"/>
              <a:gd name="connsiteY29" fmla="*/ 1923220 h 1961320"/>
              <a:gd name="connsiteX30" fmla="*/ 1849812 w 2700712"/>
              <a:gd name="connsiteY30" fmla="*/ 1948620 h 1961320"/>
              <a:gd name="connsiteX31" fmla="*/ 1894262 w 2700712"/>
              <a:gd name="connsiteY31" fmla="*/ 1961320 h 1961320"/>
              <a:gd name="connsiteX32" fmla="*/ 1983162 w 2700712"/>
              <a:gd name="connsiteY32" fmla="*/ 1948620 h 1961320"/>
              <a:gd name="connsiteX33" fmla="*/ 2040312 w 2700712"/>
              <a:gd name="connsiteY33" fmla="*/ 1916870 h 1961320"/>
              <a:gd name="connsiteX34" fmla="*/ 2084762 w 2700712"/>
              <a:gd name="connsiteY34" fmla="*/ 1872420 h 1961320"/>
              <a:gd name="connsiteX35" fmla="*/ 2122862 w 2700712"/>
              <a:gd name="connsiteY35" fmla="*/ 1840670 h 1961320"/>
              <a:gd name="connsiteX36" fmla="*/ 2167312 w 2700712"/>
              <a:gd name="connsiteY36" fmla="*/ 1808920 h 1961320"/>
              <a:gd name="connsiteX37" fmla="*/ 2243512 w 2700712"/>
              <a:gd name="connsiteY37" fmla="*/ 1726370 h 1961320"/>
              <a:gd name="connsiteX38" fmla="*/ 2287962 w 2700712"/>
              <a:gd name="connsiteY38" fmla="*/ 1656520 h 1961320"/>
              <a:gd name="connsiteX39" fmla="*/ 2370512 w 2700712"/>
              <a:gd name="connsiteY39" fmla="*/ 1580320 h 1961320"/>
              <a:gd name="connsiteX40" fmla="*/ 2414962 w 2700712"/>
              <a:gd name="connsiteY40" fmla="*/ 1548570 h 1961320"/>
              <a:gd name="connsiteX41" fmla="*/ 2478462 w 2700712"/>
              <a:gd name="connsiteY41" fmla="*/ 1485070 h 1961320"/>
              <a:gd name="connsiteX42" fmla="*/ 2516562 w 2700712"/>
              <a:gd name="connsiteY42" fmla="*/ 1459670 h 1961320"/>
              <a:gd name="connsiteX43" fmla="*/ 2541962 w 2700712"/>
              <a:gd name="connsiteY43" fmla="*/ 1440620 h 1961320"/>
              <a:gd name="connsiteX44" fmla="*/ 2580062 w 2700712"/>
              <a:gd name="connsiteY44" fmla="*/ 1427920 h 1961320"/>
              <a:gd name="connsiteX45" fmla="*/ 2611812 w 2700712"/>
              <a:gd name="connsiteY45" fmla="*/ 1402520 h 1961320"/>
              <a:gd name="connsiteX46" fmla="*/ 2656262 w 2700712"/>
              <a:gd name="connsiteY46" fmla="*/ 1358070 h 1961320"/>
              <a:gd name="connsiteX47" fmla="*/ 2668962 w 2700712"/>
              <a:gd name="connsiteY47" fmla="*/ 1326320 h 1961320"/>
              <a:gd name="connsiteX48" fmla="*/ 2675312 w 2700712"/>
              <a:gd name="connsiteY48" fmla="*/ 1288220 h 1961320"/>
              <a:gd name="connsiteX49" fmla="*/ 2681662 w 2700712"/>
              <a:gd name="connsiteY49" fmla="*/ 1269170 h 1961320"/>
              <a:gd name="connsiteX50" fmla="*/ 2694362 w 2700712"/>
              <a:gd name="connsiteY50" fmla="*/ 1224720 h 1961320"/>
              <a:gd name="connsiteX51" fmla="*/ 2700712 w 2700712"/>
              <a:gd name="connsiteY51" fmla="*/ 1180270 h 1961320"/>
              <a:gd name="connsiteX52" fmla="*/ 2694362 w 2700712"/>
              <a:gd name="connsiteY52" fmla="*/ 1021520 h 1961320"/>
              <a:gd name="connsiteX53" fmla="*/ 2688012 w 2700712"/>
              <a:gd name="connsiteY53" fmla="*/ 996120 h 1961320"/>
              <a:gd name="connsiteX54" fmla="*/ 2656262 w 2700712"/>
              <a:gd name="connsiteY54" fmla="*/ 958020 h 1961320"/>
              <a:gd name="connsiteX55" fmla="*/ 2637212 w 2700712"/>
              <a:gd name="connsiteY55" fmla="*/ 932620 h 1961320"/>
              <a:gd name="connsiteX56" fmla="*/ 2605462 w 2700712"/>
              <a:gd name="connsiteY56" fmla="*/ 913570 h 1961320"/>
              <a:gd name="connsiteX57" fmla="*/ 2554662 w 2700712"/>
              <a:gd name="connsiteY57" fmla="*/ 869120 h 1961320"/>
              <a:gd name="connsiteX58" fmla="*/ 2516562 w 2700712"/>
              <a:gd name="connsiteY58" fmla="*/ 856420 h 1961320"/>
              <a:gd name="connsiteX59" fmla="*/ 2465762 w 2700712"/>
              <a:gd name="connsiteY59" fmla="*/ 837370 h 1961320"/>
              <a:gd name="connsiteX60" fmla="*/ 2383212 w 2700712"/>
              <a:gd name="connsiteY60" fmla="*/ 824670 h 1961320"/>
              <a:gd name="connsiteX61" fmla="*/ 2357812 w 2700712"/>
              <a:gd name="connsiteY61" fmla="*/ 818320 h 1961320"/>
              <a:gd name="connsiteX62" fmla="*/ 2268912 w 2700712"/>
              <a:gd name="connsiteY62" fmla="*/ 811970 h 1961320"/>
              <a:gd name="connsiteX63" fmla="*/ 2230812 w 2700712"/>
              <a:gd name="connsiteY63" fmla="*/ 792920 h 1961320"/>
              <a:gd name="connsiteX64" fmla="*/ 2224462 w 2700712"/>
              <a:gd name="connsiteY64" fmla="*/ 691320 h 1961320"/>
              <a:gd name="connsiteX65" fmla="*/ 2211762 w 2700712"/>
              <a:gd name="connsiteY65" fmla="*/ 640520 h 1961320"/>
              <a:gd name="connsiteX66" fmla="*/ 2205412 w 2700712"/>
              <a:gd name="connsiteY66" fmla="*/ 608770 h 1961320"/>
              <a:gd name="connsiteX67" fmla="*/ 2122862 w 2700712"/>
              <a:gd name="connsiteY67" fmla="*/ 424620 h 1961320"/>
              <a:gd name="connsiteX68" fmla="*/ 2002212 w 2700712"/>
              <a:gd name="connsiteY68" fmla="*/ 291270 h 1961320"/>
              <a:gd name="connsiteX69" fmla="*/ 1945062 w 2700712"/>
              <a:gd name="connsiteY69" fmla="*/ 227770 h 1961320"/>
              <a:gd name="connsiteX70" fmla="*/ 1913312 w 2700712"/>
              <a:gd name="connsiteY70" fmla="*/ 202370 h 1961320"/>
              <a:gd name="connsiteX71" fmla="*/ 1824412 w 2700712"/>
              <a:gd name="connsiteY71" fmla="*/ 138870 h 1961320"/>
              <a:gd name="connsiteX72" fmla="*/ 1786312 w 2700712"/>
              <a:gd name="connsiteY72" fmla="*/ 113470 h 1961320"/>
              <a:gd name="connsiteX73" fmla="*/ 1760912 w 2700712"/>
              <a:gd name="connsiteY73" fmla="*/ 88070 h 1961320"/>
              <a:gd name="connsiteX74" fmla="*/ 1722812 w 2700712"/>
              <a:gd name="connsiteY74" fmla="*/ 69020 h 1961320"/>
              <a:gd name="connsiteX75" fmla="*/ 1659312 w 2700712"/>
              <a:gd name="connsiteY75" fmla="*/ 30920 h 1961320"/>
              <a:gd name="connsiteX76" fmla="*/ 1614862 w 2700712"/>
              <a:gd name="connsiteY76" fmla="*/ 18220 h 1961320"/>
              <a:gd name="connsiteX77" fmla="*/ 1570412 w 2700712"/>
              <a:gd name="connsiteY77" fmla="*/ 5520 h 1961320"/>
              <a:gd name="connsiteX78" fmla="*/ 1418012 w 2700712"/>
              <a:gd name="connsiteY78" fmla="*/ 11870 h 1961320"/>
              <a:gd name="connsiteX79" fmla="*/ 1329112 w 2700712"/>
              <a:gd name="connsiteY79" fmla="*/ 24570 h 1961320"/>
              <a:gd name="connsiteX80" fmla="*/ 1170362 w 2700712"/>
              <a:gd name="connsiteY80" fmla="*/ 37270 h 1961320"/>
              <a:gd name="connsiteX81" fmla="*/ 1113212 w 2700712"/>
              <a:gd name="connsiteY81" fmla="*/ 43620 h 1961320"/>
              <a:gd name="connsiteX82" fmla="*/ 986212 w 2700712"/>
              <a:gd name="connsiteY82" fmla="*/ 49970 h 1961320"/>
              <a:gd name="connsiteX83" fmla="*/ 744912 w 2700712"/>
              <a:gd name="connsiteY83" fmla="*/ 62670 h 1961320"/>
              <a:gd name="connsiteX84" fmla="*/ 681412 w 2700712"/>
              <a:gd name="connsiteY84" fmla="*/ 69020 h 1961320"/>
              <a:gd name="connsiteX85" fmla="*/ 643312 w 2700712"/>
              <a:gd name="connsiteY85" fmla="*/ 75370 h 1961320"/>
              <a:gd name="connsiteX86" fmla="*/ 529012 w 2700712"/>
              <a:gd name="connsiteY86" fmla="*/ 88070 h 1961320"/>
              <a:gd name="connsiteX87" fmla="*/ 497262 w 2700712"/>
              <a:gd name="connsiteY87" fmla="*/ 94420 h 1961320"/>
              <a:gd name="connsiteX88" fmla="*/ 351212 w 2700712"/>
              <a:gd name="connsiteY88" fmla="*/ 113470 h 1961320"/>
              <a:gd name="connsiteX89" fmla="*/ 287712 w 2700712"/>
              <a:gd name="connsiteY89" fmla="*/ 132520 h 1961320"/>
              <a:gd name="connsiteX90" fmla="*/ 243262 w 2700712"/>
              <a:gd name="connsiteY90" fmla="*/ 145220 h 1961320"/>
              <a:gd name="connsiteX91" fmla="*/ 192462 w 2700712"/>
              <a:gd name="connsiteY91" fmla="*/ 196020 h 1961320"/>
              <a:gd name="connsiteX92" fmla="*/ 160712 w 2700712"/>
              <a:gd name="connsiteY92" fmla="*/ 240470 h 1961320"/>
              <a:gd name="connsiteX93" fmla="*/ 141662 w 2700712"/>
              <a:gd name="connsiteY93" fmla="*/ 284920 h 1961320"/>
              <a:gd name="connsiteX94" fmla="*/ 122612 w 2700712"/>
              <a:gd name="connsiteY94" fmla="*/ 310320 h 1961320"/>
              <a:gd name="connsiteX95" fmla="*/ 109912 w 2700712"/>
              <a:gd name="connsiteY95" fmla="*/ 329370 h 1961320"/>
              <a:gd name="connsiteX96" fmla="*/ 90862 w 2700712"/>
              <a:gd name="connsiteY96" fmla="*/ 348420 h 1961320"/>
              <a:gd name="connsiteX97" fmla="*/ 59112 w 2700712"/>
              <a:gd name="connsiteY97" fmla="*/ 386520 h 1961320"/>
              <a:gd name="connsiteX98" fmla="*/ 46412 w 2700712"/>
              <a:gd name="connsiteY98" fmla="*/ 430970 h 1961320"/>
              <a:gd name="connsiteX99" fmla="*/ 40062 w 2700712"/>
              <a:gd name="connsiteY99" fmla="*/ 450020 h 1961320"/>
              <a:gd name="connsiteX100" fmla="*/ 33712 w 2700712"/>
              <a:gd name="connsiteY100" fmla="*/ 481770 h 1961320"/>
              <a:gd name="connsiteX101" fmla="*/ 21012 w 2700712"/>
              <a:gd name="connsiteY101" fmla="*/ 507170 h 1961320"/>
              <a:gd name="connsiteX102" fmla="*/ 14662 w 2700712"/>
              <a:gd name="connsiteY102" fmla="*/ 526220 h 1961320"/>
              <a:gd name="connsiteX103" fmla="*/ 8312 w 2700712"/>
              <a:gd name="connsiteY103" fmla="*/ 513520 h 196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2700712" h="1961320">
                <a:moveTo>
                  <a:pt x="8312" y="513520"/>
                </a:moveTo>
                <a:cubicBezTo>
                  <a:pt x="12545" y="543153"/>
                  <a:pt x="0" y="530416"/>
                  <a:pt x="40062" y="704020"/>
                </a:cubicBezTo>
                <a:cubicBezTo>
                  <a:pt x="46412" y="731537"/>
                  <a:pt x="51144" y="759478"/>
                  <a:pt x="59112" y="786570"/>
                </a:cubicBezTo>
                <a:cubicBezTo>
                  <a:pt x="69695" y="822553"/>
                  <a:pt x="80888" y="858363"/>
                  <a:pt x="90862" y="894520"/>
                </a:cubicBezTo>
                <a:cubicBezTo>
                  <a:pt x="106919" y="952725"/>
                  <a:pt x="107664" y="974624"/>
                  <a:pt x="128962" y="1027870"/>
                </a:cubicBezTo>
                <a:cubicBezTo>
                  <a:pt x="134235" y="1041053"/>
                  <a:pt x="142245" y="1052995"/>
                  <a:pt x="148012" y="1065970"/>
                </a:cubicBezTo>
                <a:cubicBezTo>
                  <a:pt x="159188" y="1091115"/>
                  <a:pt x="168923" y="1116878"/>
                  <a:pt x="179762" y="1142170"/>
                </a:cubicBezTo>
                <a:cubicBezTo>
                  <a:pt x="187974" y="1161331"/>
                  <a:pt x="196950" y="1180159"/>
                  <a:pt x="205162" y="1199320"/>
                </a:cubicBezTo>
                <a:cubicBezTo>
                  <a:pt x="257748" y="1322020"/>
                  <a:pt x="213685" y="1230571"/>
                  <a:pt x="268662" y="1332670"/>
                </a:cubicBezTo>
                <a:cubicBezTo>
                  <a:pt x="273150" y="1341005"/>
                  <a:pt x="275682" y="1350497"/>
                  <a:pt x="281362" y="1358070"/>
                </a:cubicBezTo>
                <a:cubicBezTo>
                  <a:pt x="309464" y="1395540"/>
                  <a:pt x="323785" y="1387334"/>
                  <a:pt x="370262" y="1415220"/>
                </a:cubicBezTo>
                <a:cubicBezTo>
                  <a:pt x="391429" y="1427920"/>
                  <a:pt x="414015" y="1438509"/>
                  <a:pt x="433762" y="1453320"/>
                </a:cubicBezTo>
                <a:cubicBezTo>
                  <a:pt x="465267" y="1476949"/>
                  <a:pt x="450356" y="1466499"/>
                  <a:pt x="478212" y="1485070"/>
                </a:cubicBezTo>
                <a:cubicBezTo>
                  <a:pt x="482445" y="1493537"/>
                  <a:pt x="488616" y="1501287"/>
                  <a:pt x="490912" y="1510470"/>
                </a:cubicBezTo>
                <a:cubicBezTo>
                  <a:pt x="495051" y="1527026"/>
                  <a:pt x="493686" y="1544584"/>
                  <a:pt x="497262" y="1561270"/>
                </a:cubicBezTo>
                <a:cubicBezTo>
                  <a:pt x="502054" y="1583634"/>
                  <a:pt x="508420" y="1601330"/>
                  <a:pt x="522662" y="1618420"/>
                </a:cubicBezTo>
                <a:cubicBezTo>
                  <a:pt x="528411" y="1625319"/>
                  <a:pt x="534623" y="1631957"/>
                  <a:pt x="541712" y="1637470"/>
                </a:cubicBezTo>
                <a:cubicBezTo>
                  <a:pt x="553760" y="1646841"/>
                  <a:pt x="564845" y="1659877"/>
                  <a:pt x="579812" y="1662870"/>
                </a:cubicBezTo>
                <a:lnTo>
                  <a:pt x="611562" y="1669220"/>
                </a:lnTo>
                <a:cubicBezTo>
                  <a:pt x="662362" y="1667103"/>
                  <a:pt x="713340" y="1667616"/>
                  <a:pt x="763962" y="1662870"/>
                </a:cubicBezTo>
                <a:cubicBezTo>
                  <a:pt x="781340" y="1661241"/>
                  <a:pt x="814762" y="1650170"/>
                  <a:pt x="814762" y="1650170"/>
                </a:cubicBezTo>
                <a:cubicBezTo>
                  <a:pt x="848629" y="1658637"/>
                  <a:pt x="883073" y="1665058"/>
                  <a:pt x="916362" y="1675570"/>
                </a:cubicBezTo>
                <a:cubicBezTo>
                  <a:pt x="923640" y="1677868"/>
                  <a:pt x="928102" y="1686077"/>
                  <a:pt x="935412" y="1688270"/>
                </a:cubicBezTo>
                <a:cubicBezTo>
                  <a:pt x="949748" y="1692571"/>
                  <a:pt x="965045" y="1692503"/>
                  <a:pt x="979862" y="1694620"/>
                </a:cubicBezTo>
                <a:cubicBezTo>
                  <a:pt x="1177466" y="1753901"/>
                  <a:pt x="888798" y="1664921"/>
                  <a:pt x="1119562" y="1745420"/>
                </a:cubicBezTo>
                <a:cubicBezTo>
                  <a:pt x="1184661" y="1768129"/>
                  <a:pt x="1251004" y="1787117"/>
                  <a:pt x="1316412" y="1808920"/>
                </a:cubicBezTo>
                <a:cubicBezTo>
                  <a:pt x="1406984" y="1839111"/>
                  <a:pt x="1398514" y="1841702"/>
                  <a:pt x="1487862" y="1866070"/>
                </a:cubicBezTo>
                <a:cubicBezTo>
                  <a:pt x="1552524" y="1883705"/>
                  <a:pt x="1593898" y="1895732"/>
                  <a:pt x="1652962" y="1904170"/>
                </a:cubicBezTo>
                <a:cubicBezTo>
                  <a:pt x="1717362" y="1913370"/>
                  <a:pt x="1686307" y="1906769"/>
                  <a:pt x="1741862" y="1916870"/>
                </a:cubicBezTo>
                <a:cubicBezTo>
                  <a:pt x="1752481" y="1918801"/>
                  <a:pt x="1763258" y="1920175"/>
                  <a:pt x="1773612" y="1923220"/>
                </a:cubicBezTo>
                <a:cubicBezTo>
                  <a:pt x="1799298" y="1930775"/>
                  <a:pt x="1823837" y="1942126"/>
                  <a:pt x="1849812" y="1948620"/>
                </a:cubicBezTo>
                <a:cubicBezTo>
                  <a:pt x="1881706" y="1956593"/>
                  <a:pt x="1866933" y="1952210"/>
                  <a:pt x="1894262" y="1961320"/>
                </a:cubicBezTo>
                <a:cubicBezTo>
                  <a:pt x="1908281" y="1959762"/>
                  <a:pt x="1962944" y="1955359"/>
                  <a:pt x="1983162" y="1948620"/>
                </a:cubicBezTo>
                <a:cubicBezTo>
                  <a:pt x="1993186" y="1945279"/>
                  <a:pt x="2034887" y="1921391"/>
                  <a:pt x="2040312" y="1916870"/>
                </a:cubicBezTo>
                <a:cubicBezTo>
                  <a:pt x="2056409" y="1903456"/>
                  <a:pt x="2068665" y="1885834"/>
                  <a:pt x="2084762" y="1872420"/>
                </a:cubicBezTo>
                <a:cubicBezTo>
                  <a:pt x="2097462" y="1861837"/>
                  <a:pt x="2109759" y="1850750"/>
                  <a:pt x="2122862" y="1840670"/>
                </a:cubicBezTo>
                <a:cubicBezTo>
                  <a:pt x="2137294" y="1829568"/>
                  <a:pt x="2153324" y="1820577"/>
                  <a:pt x="2167312" y="1808920"/>
                </a:cubicBezTo>
                <a:cubicBezTo>
                  <a:pt x="2185787" y="1793524"/>
                  <a:pt x="2233082" y="1739929"/>
                  <a:pt x="2243512" y="1726370"/>
                </a:cubicBezTo>
                <a:cubicBezTo>
                  <a:pt x="2279212" y="1679960"/>
                  <a:pt x="2244837" y="1706833"/>
                  <a:pt x="2287962" y="1656520"/>
                </a:cubicBezTo>
                <a:cubicBezTo>
                  <a:pt x="2313495" y="1626731"/>
                  <a:pt x="2339786" y="1603364"/>
                  <a:pt x="2370512" y="1580320"/>
                </a:cubicBezTo>
                <a:cubicBezTo>
                  <a:pt x="2385079" y="1569395"/>
                  <a:pt x="2401309" y="1560617"/>
                  <a:pt x="2414962" y="1548570"/>
                </a:cubicBezTo>
                <a:cubicBezTo>
                  <a:pt x="2437408" y="1528765"/>
                  <a:pt x="2455934" y="1504782"/>
                  <a:pt x="2478462" y="1485070"/>
                </a:cubicBezTo>
                <a:cubicBezTo>
                  <a:pt x="2489949" y="1475019"/>
                  <a:pt x="2504351" y="1468828"/>
                  <a:pt x="2516562" y="1459670"/>
                </a:cubicBezTo>
                <a:cubicBezTo>
                  <a:pt x="2525029" y="1453320"/>
                  <a:pt x="2532496" y="1445353"/>
                  <a:pt x="2541962" y="1440620"/>
                </a:cubicBezTo>
                <a:cubicBezTo>
                  <a:pt x="2553936" y="1434633"/>
                  <a:pt x="2567362" y="1432153"/>
                  <a:pt x="2580062" y="1427920"/>
                </a:cubicBezTo>
                <a:cubicBezTo>
                  <a:pt x="2590645" y="1419453"/>
                  <a:pt x="2600969" y="1410652"/>
                  <a:pt x="2611812" y="1402520"/>
                </a:cubicBezTo>
                <a:cubicBezTo>
                  <a:pt x="2637175" y="1383498"/>
                  <a:pt x="2634911" y="1393655"/>
                  <a:pt x="2656262" y="1358070"/>
                </a:cubicBezTo>
                <a:cubicBezTo>
                  <a:pt x="2662127" y="1348296"/>
                  <a:pt x="2664729" y="1336903"/>
                  <a:pt x="2668962" y="1326320"/>
                </a:cubicBezTo>
                <a:cubicBezTo>
                  <a:pt x="2671079" y="1313620"/>
                  <a:pt x="2672519" y="1300789"/>
                  <a:pt x="2675312" y="1288220"/>
                </a:cubicBezTo>
                <a:cubicBezTo>
                  <a:pt x="2676764" y="1281686"/>
                  <a:pt x="2679739" y="1275581"/>
                  <a:pt x="2681662" y="1269170"/>
                </a:cubicBezTo>
                <a:cubicBezTo>
                  <a:pt x="2686090" y="1254410"/>
                  <a:pt x="2691133" y="1239788"/>
                  <a:pt x="2694362" y="1224720"/>
                </a:cubicBezTo>
                <a:cubicBezTo>
                  <a:pt x="2697498" y="1210085"/>
                  <a:pt x="2698595" y="1195087"/>
                  <a:pt x="2700712" y="1180270"/>
                </a:cubicBezTo>
                <a:cubicBezTo>
                  <a:pt x="2698595" y="1127353"/>
                  <a:pt x="2698006" y="1074353"/>
                  <a:pt x="2694362" y="1021520"/>
                </a:cubicBezTo>
                <a:cubicBezTo>
                  <a:pt x="2693762" y="1012813"/>
                  <a:pt x="2691450" y="1004142"/>
                  <a:pt x="2688012" y="996120"/>
                </a:cubicBezTo>
                <a:cubicBezTo>
                  <a:pt x="2679992" y="977407"/>
                  <a:pt x="2669340" y="973277"/>
                  <a:pt x="2656262" y="958020"/>
                </a:cubicBezTo>
                <a:cubicBezTo>
                  <a:pt x="2649374" y="949985"/>
                  <a:pt x="2645177" y="939589"/>
                  <a:pt x="2637212" y="932620"/>
                </a:cubicBezTo>
                <a:cubicBezTo>
                  <a:pt x="2627924" y="924493"/>
                  <a:pt x="2615204" y="921147"/>
                  <a:pt x="2605462" y="913570"/>
                </a:cubicBezTo>
                <a:cubicBezTo>
                  <a:pt x="2581888" y="895235"/>
                  <a:pt x="2581412" y="882495"/>
                  <a:pt x="2554662" y="869120"/>
                </a:cubicBezTo>
                <a:cubicBezTo>
                  <a:pt x="2542688" y="863133"/>
                  <a:pt x="2529169" y="860923"/>
                  <a:pt x="2516562" y="856420"/>
                </a:cubicBezTo>
                <a:cubicBezTo>
                  <a:pt x="2499531" y="850337"/>
                  <a:pt x="2483151" y="842338"/>
                  <a:pt x="2465762" y="837370"/>
                </a:cubicBezTo>
                <a:cubicBezTo>
                  <a:pt x="2455021" y="834301"/>
                  <a:pt x="2391442" y="826166"/>
                  <a:pt x="2383212" y="824670"/>
                </a:cubicBezTo>
                <a:cubicBezTo>
                  <a:pt x="2374626" y="823109"/>
                  <a:pt x="2366486" y="819284"/>
                  <a:pt x="2357812" y="818320"/>
                </a:cubicBezTo>
                <a:cubicBezTo>
                  <a:pt x="2328285" y="815039"/>
                  <a:pt x="2298545" y="814087"/>
                  <a:pt x="2268912" y="811970"/>
                </a:cubicBezTo>
                <a:cubicBezTo>
                  <a:pt x="2256212" y="805620"/>
                  <a:pt x="2235721" y="806244"/>
                  <a:pt x="2230812" y="792920"/>
                </a:cubicBezTo>
                <a:cubicBezTo>
                  <a:pt x="2219081" y="761079"/>
                  <a:pt x="2228671" y="724991"/>
                  <a:pt x="2224462" y="691320"/>
                </a:cubicBezTo>
                <a:cubicBezTo>
                  <a:pt x="2222297" y="674000"/>
                  <a:pt x="2215687" y="657527"/>
                  <a:pt x="2211762" y="640520"/>
                </a:cubicBezTo>
                <a:cubicBezTo>
                  <a:pt x="2209335" y="630003"/>
                  <a:pt x="2208377" y="619148"/>
                  <a:pt x="2205412" y="608770"/>
                </a:cubicBezTo>
                <a:cubicBezTo>
                  <a:pt x="2186110" y="541213"/>
                  <a:pt x="2160659" y="488278"/>
                  <a:pt x="2122862" y="424620"/>
                </a:cubicBezTo>
                <a:cubicBezTo>
                  <a:pt x="2072503" y="339804"/>
                  <a:pt x="2067896" y="356954"/>
                  <a:pt x="2002212" y="291270"/>
                </a:cubicBezTo>
                <a:cubicBezTo>
                  <a:pt x="1982076" y="271134"/>
                  <a:pt x="1965198" y="247906"/>
                  <a:pt x="1945062" y="227770"/>
                </a:cubicBezTo>
                <a:cubicBezTo>
                  <a:pt x="1935478" y="218186"/>
                  <a:pt x="1924223" y="210410"/>
                  <a:pt x="1913312" y="202370"/>
                </a:cubicBezTo>
                <a:cubicBezTo>
                  <a:pt x="1883995" y="180768"/>
                  <a:pt x="1854246" y="159753"/>
                  <a:pt x="1824412" y="138870"/>
                </a:cubicBezTo>
                <a:cubicBezTo>
                  <a:pt x="1811908" y="130117"/>
                  <a:pt x="1797105" y="124263"/>
                  <a:pt x="1786312" y="113470"/>
                </a:cubicBezTo>
                <a:cubicBezTo>
                  <a:pt x="1777845" y="105003"/>
                  <a:pt x="1770721" y="94936"/>
                  <a:pt x="1760912" y="88070"/>
                </a:cubicBezTo>
                <a:cubicBezTo>
                  <a:pt x="1749280" y="79927"/>
                  <a:pt x="1735077" y="76174"/>
                  <a:pt x="1722812" y="69020"/>
                </a:cubicBezTo>
                <a:cubicBezTo>
                  <a:pt x="1681142" y="44713"/>
                  <a:pt x="1695693" y="46512"/>
                  <a:pt x="1659312" y="30920"/>
                </a:cubicBezTo>
                <a:cubicBezTo>
                  <a:pt x="1644087" y="24395"/>
                  <a:pt x="1630974" y="22823"/>
                  <a:pt x="1614862" y="18220"/>
                </a:cubicBezTo>
                <a:cubicBezTo>
                  <a:pt x="1551093" y="0"/>
                  <a:pt x="1649817" y="25371"/>
                  <a:pt x="1570412" y="5520"/>
                </a:cubicBezTo>
                <a:cubicBezTo>
                  <a:pt x="1519612" y="7637"/>
                  <a:pt x="1468698" y="7868"/>
                  <a:pt x="1418012" y="11870"/>
                </a:cubicBezTo>
                <a:cubicBezTo>
                  <a:pt x="1388171" y="14226"/>
                  <a:pt x="1358815" y="20857"/>
                  <a:pt x="1329112" y="24570"/>
                </a:cubicBezTo>
                <a:cubicBezTo>
                  <a:pt x="1259901" y="33221"/>
                  <a:pt x="1248017" y="30799"/>
                  <a:pt x="1170362" y="37270"/>
                </a:cubicBezTo>
                <a:cubicBezTo>
                  <a:pt x="1151261" y="38862"/>
                  <a:pt x="1132334" y="42301"/>
                  <a:pt x="1113212" y="43620"/>
                </a:cubicBezTo>
                <a:cubicBezTo>
                  <a:pt x="1070926" y="46536"/>
                  <a:pt x="1028533" y="47619"/>
                  <a:pt x="986212" y="49970"/>
                </a:cubicBezTo>
                <a:cubicBezTo>
                  <a:pt x="736253" y="63857"/>
                  <a:pt x="1058405" y="48420"/>
                  <a:pt x="744912" y="62670"/>
                </a:cubicBezTo>
                <a:cubicBezTo>
                  <a:pt x="723745" y="64787"/>
                  <a:pt x="702520" y="66382"/>
                  <a:pt x="681412" y="69020"/>
                </a:cubicBezTo>
                <a:cubicBezTo>
                  <a:pt x="668636" y="70617"/>
                  <a:pt x="656088" y="73773"/>
                  <a:pt x="643312" y="75370"/>
                </a:cubicBezTo>
                <a:cubicBezTo>
                  <a:pt x="582718" y="82944"/>
                  <a:pt x="584967" y="79462"/>
                  <a:pt x="529012" y="88070"/>
                </a:cubicBezTo>
                <a:cubicBezTo>
                  <a:pt x="518345" y="89711"/>
                  <a:pt x="507946" y="92894"/>
                  <a:pt x="497262" y="94420"/>
                </a:cubicBezTo>
                <a:cubicBezTo>
                  <a:pt x="453686" y="100645"/>
                  <a:pt x="391424" y="103417"/>
                  <a:pt x="351212" y="113470"/>
                </a:cubicBezTo>
                <a:cubicBezTo>
                  <a:pt x="272511" y="133145"/>
                  <a:pt x="395931" y="101600"/>
                  <a:pt x="287712" y="132520"/>
                </a:cubicBezTo>
                <a:lnTo>
                  <a:pt x="243262" y="145220"/>
                </a:lnTo>
                <a:cubicBezTo>
                  <a:pt x="226329" y="162153"/>
                  <a:pt x="205746" y="176095"/>
                  <a:pt x="192462" y="196020"/>
                </a:cubicBezTo>
                <a:cubicBezTo>
                  <a:pt x="173891" y="223876"/>
                  <a:pt x="184341" y="208965"/>
                  <a:pt x="160712" y="240470"/>
                </a:cubicBezTo>
                <a:cubicBezTo>
                  <a:pt x="154539" y="258989"/>
                  <a:pt x="152872" y="266985"/>
                  <a:pt x="141662" y="284920"/>
                </a:cubicBezTo>
                <a:cubicBezTo>
                  <a:pt x="136053" y="293895"/>
                  <a:pt x="128763" y="301708"/>
                  <a:pt x="122612" y="310320"/>
                </a:cubicBezTo>
                <a:cubicBezTo>
                  <a:pt x="118176" y="316530"/>
                  <a:pt x="114798" y="323507"/>
                  <a:pt x="109912" y="329370"/>
                </a:cubicBezTo>
                <a:cubicBezTo>
                  <a:pt x="104163" y="336269"/>
                  <a:pt x="96611" y="341521"/>
                  <a:pt x="90862" y="348420"/>
                </a:cubicBezTo>
                <a:cubicBezTo>
                  <a:pt x="46659" y="401464"/>
                  <a:pt x="114767" y="330865"/>
                  <a:pt x="59112" y="386520"/>
                </a:cubicBezTo>
                <a:cubicBezTo>
                  <a:pt x="43887" y="432195"/>
                  <a:pt x="62359" y="375156"/>
                  <a:pt x="46412" y="430970"/>
                </a:cubicBezTo>
                <a:cubicBezTo>
                  <a:pt x="44573" y="437406"/>
                  <a:pt x="41685" y="443526"/>
                  <a:pt x="40062" y="450020"/>
                </a:cubicBezTo>
                <a:cubicBezTo>
                  <a:pt x="37444" y="460491"/>
                  <a:pt x="37125" y="471531"/>
                  <a:pt x="33712" y="481770"/>
                </a:cubicBezTo>
                <a:cubicBezTo>
                  <a:pt x="30719" y="490750"/>
                  <a:pt x="24741" y="498469"/>
                  <a:pt x="21012" y="507170"/>
                </a:cubicBezTo>
                <a:cubicBezTo>
                  <a:pt x="18375" y="513322"/>
                  <a:pt x="19395" y="521487"/>
                  <a:pt x="14662" y="526220"/>
                </a:cubicBezTo>
                <a:cubicBezTo>
                  <a:pt x="9929" y="530953"/>
                  <a:pt x="4079" y="483887"/>
                  <a:pt x="8312" y="513520"/>
                </a:cubicBezTo>
                <a:close/>
              </a:path>
            </a:pathLst>
          </a:custGeom>
          <a:noFill/>
          <a:ln w="889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p:cNvSpPr/>
          <p:nvPr/>
        </p:nvSpPr>
        <p:spPr>
          <a:xfrm>
            <a:off x="3959785" y="4174147"/>
            <a:ext cx="992815" cy="789839"/>
          </a:xfrm>
          <a:custGeom>
            <a:avLst/>
            <a:gdLst>
              <a:gd name="connsiteX0" fmla="*/ 367070 w 722754"/>
              <a:gd name="connsiteY0" fmla="*/ 7019 h 1016487"/>
              <a:gd name="connsiteX1" fmla="*/ 354370 w 722754"/>
              <a:gd name="connsiteY1" fmla="*/ 32419 h 1016487"/>
              <a:gd name="connsiteX2" fmla="*/ 322620 w 722754"/>
              <a:gd name="connsiteY2" fmla="*/ 57819 h 1016487"/>
              <a:gd name="connsiteX3" fmla="*/ 303570 w 722754"/>
              <a:gd name="connsiteY3" fmla="*/ 76869 h 1016487"/>
              <a:gd name="connsiteX4" fmla="*/ 284520 w 722754"/>
              <a:gd name="connsiteY4" fmla="*/ 89569 h 1016487"/>
              <a:gd name="connsiteX5" fmla="*/ 265470 w 722754"/>
              <a:gd name="connsiteY5" fmla="*/ 114969 h 1016487"/>
              <a:gd name="connsiteX6" fmla="*/ 246420 w 722754"/>
              <a:gd name="connsiteY6" fmla="*/ 127669 h 1016487"/>
              <a:gd name="connsiteX7" fmla="*/ 208320 w 722754"/>
              <a:gd name="connsiteY7" fmla="*/ 172119 h 1016487"/>
              <a:gd name="connsiteX8" fmla="*/ 182920 w 722754"/>
              <a:gd name="connsiteY8" fmla="*/ 254669 h 1016487"/>
              <a:gd name="connsiteX9" fmla="*/ 163870 w 722754"/>
              <a:gd name="connsiteY9" fmla="*/ 349919 h 1016487"/>
              <a:gd name="connsiteX10" fmla="*/ 144820 w 722754"/>
              <a:gd name="connsiteY10" fmla="*/ 432469 h 1016487"/>
              <a:gd name="connsiteX11" fmla="*/ 119420 w 722754"/>
              <a:gd name="connsiteY11" fmla="*/ 489619 h 1016487"/>
              <a:gd name="connsiteX12" fmla="*/ 106720 w 722754"/>
              <a:gd name="connsiteY12" fmla="*/ 527719 h 1016487"/>
              <a:gd name="connsiteX13" fmla="*/ 94020 w 722754"/>
              <a:gd name="connsiteY13" fmla="*/ 546769 h 1016487"/>
              <a:gd name="connsiteX14" fmla="*/ 68620 w 722754"/>
              <a:gd name="connsiteY14" fmla="*/ 603919 h 1016487"/>
              <a:gd name="connsiteX15" fmla="*/ 49570 w 722754"/>
              <a:gd name="connsiteY15" fmla="*/ 661069 h 1016487"/>
              <a:gd name="connsiteX16" fmla="*/ 43220 w 722754"/>
              <a:gd name="connsiteY16" fmla="*/ 692819 h 1016487"/>
              <a:gd name="connsiteX17" fmla="*/ 36870 w 722754"/>
              <a:gd name="connsiteY17" fmla="*/ 718219 h 1016487"/>
              <a:gd name="connsiteX18" fmla="*/ 30520 w 722754"/>
              <a:gd name="connsiteY18" fmla="*/ 737269 h 1016487"/>
              <a:gd name="connsiteX19" fmla="*/ 24170 w 722754"/>
              <a:gd name="connsiteY19" fmla="*/ 769019 h 1016487"/>
              <a:gd name="connsiteX20" fmla="*/ 5120 w 722754"/>
              <a:gd name="connsiteY20" fmla="*/ 838869 h 1016487"/>
              <a:gd name="connsiteX21" fmla="*/ 11470 w 722754"/>
              <a:gd name="connsiteY21" fmla="*/ 883319 h 1016487"/>
              <a:gd name="connsiteX22" fmla="*/ 24170 w 722754"/>
              <a:gd name="connsiteY22" fmla="*/ 908719 h 1016487"/>
              <a:gd name="connsiteX23" fmla="*/ 43220 w 722754"/>
              <a:gd name="connsiteY23" fmla="*/ 921419 h 1016487"/>
              <a:gd name="connsiteX24" fmla="*/ 113070 w 722754"/>
              <a:gd name="connsiteY24" fmla="*/ 934119 h 1016487"/>
              <a:gd name="connsiteX25" fmla="*/ 170220 w 722754"/>
              <a:gd name="connsiteY25" fmla="*/ 953169 h 1016487"/>
              <a:gd name="connsiteX26" fmla="*/ 201970 w 722754"/>
              <a:gd name="connsiteY26" fmla="*/ 965869 h 1016487"/>
              <a:gd name="connsiteX27" fmla="*/ 240070 w 722754"/>
              <a:gd name="connsiteY27" fmla="*/ 984919 h 1016487"/>
              <a:gd name="connsiteX28" fmla="*/ 284520 w 722754"/>
              <a:gd name="connsiteY28" fmla="*/ 991269 h 1016487"/>
              <a:gd name="connsiteX29" fmla="*/ 373420 w 722754"/>
              <a:gd name="connsiteY29" fmla="*/ 1010319 h 1016487"/>
              <a:gd name="connsiteX30" fmla="*/ 621070 w 722754"/>
              <a:gd name="connsiteY30" fmla="*/ 1003969 h 1016487"/>
              <a:gd name="connsiteX31" fmla="*/ 665520 w 722754"/>
              <a:gd name="connsiteY31" fmla="*/ 984919 h 1016487"/>
              <a:gd name="connsiteX32" fmla="*/ 690920 w 722754"/>
              <a:gd name="connsiteY32" fmla="*/ 978569 h 1016487"/>
              <a:gd name="connsiteX33" fmla="*/ 709970 w 722754"/>
              <a:gd name="connsiteY33" fmla="*/ 965869 h 1016487"/>
              <a:gd name="connsiteX34" fmla="*/ 709970 w 722754"/>
              <a:gd name="connsiteY34" fmla="*/ 896019 h 1016487"/>
              <a:gd name="connsiteX35" fmla="*/ 684570 w 722754"/>
              <a:gd name="connsiteY35" fmla="*/ 781719 h 1016487"/>
              <a:gd name="connsiteX36" fmla="*/ 671870 w 722754"/>
              <a:gd name="connsiteY36" fmla="*/ 718219 h 1016487"/>
              <a:gd name="connsiteX37" fmla="*/ 659170 w 722754"/>
              <a:gd name="connsiteY37" fmla="*/ 673769 h 1016487"/>
              <a:gd name="connsiteX38" fmla="*/ 652820 w 722754"/>
              <a:gd name="connsiteY38" fmla="*/ 648369 h 1016487"/>
              <a:gd name="connsiteX39" fmla="*/ 646470 w 722754"/>
              <a:gd name="connsiteY39" fmla="*/ 578519 h 1016487"/>
              <a:gd name="connsiteX40" fmla="*/ 640120 w 722754"/>
              <a:gd name="connsiteY40" fmla="*/ 540419 h 1016487"/>
              <a:gd name="connsiteX41" fmla="*/ 633770 w 722754"/>
              <a:gd name="connsiteY41" fmla="*/ 426119 h 1016487"/>
              <a:gd name="connsiteX42" fmla="*/ 621070 w 722754"/>
              <a:gd name="connsiteY42" fmla="*/ 394369 h 1016487"/>
              <a:gd name="connsiteX43" fmla="*/ 608370 w 722754"/>
              <a:gd name="connsiteY43" fmla="*/ 356269 h 1016487"/>
              <a:gd name="connsiteX44" fmla="*/ 582970 w 722754"/>
              <a:gd name="connsiteY44" fmla="*/ 292769 h 1016487"/>
              <a:gd name="connsiteX45" fmla="*/ 576620 w 722754"/>
              <a:gd name="connsiteY45" fmla="*/ 273719 h 1016487"/>
              <a:gd name="connsiteX46" fmla="*/ 563920 w 722754"/>
              <a:gd name="connsiteY46" fmla="*/ 248319 h 1016487"/>
              <a:gd name="connsiteX47" fmla="*/ 544870 w 722754"/>
              <a:gd name="connsiteY47" fmla="*/ 184819 h 1016487"/>
              <a:gd name="connsiteX48" fmla="*/ 532170 w 722754"/>
              <a:gd name="connsiteY48" fmla="*/ 146719 h 1016487"/>
              <a:gd name="connsiteX49" fmla="*/ 513120 w 722754"/>
              <a:gd name="connsiteY49" fmla="*/ 89569 h 1016487"/>
              <a:gd name="connsiteX50" fmla="*/ 506770 w 722754"/>
              <a:gd name="connsiteY50" fmla="*/ 51469 h 1016487"/>
              <a:gd name="connsiteX51" fmla="*/ 500420 w 722754"/>
              <a:gd name="connsiteY51" fmla="*/ 26069 h 1016487"/>
              <a:gd name="connsiteX52" fmla="*/ 481370 w 722754"/>
              <a:gd name="connsiteY52" fmla="*/ 19719 h 1016487"/>
              <a:gd name="connsiteX53" fmla="*/ 417870 w 722754"/>
              <a:gd name="connsiteY53" fmla="*/ 13369 h 1016487"/>
              <a:gd name="connsiteX54" fmla="*/ 367070 w 722754"/>
              <a:gd name="connsiteY54" fmla="*/ 7019 h 1016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22754" h="1016487">
                <a:moveTo>
                  <a:pt x="367070" y="7019"/>
                </a:moveTo>
                <a:cubicBezTo>
                  <a:pt x="356487" y="10194"/>
                  <a:pt x="360603" y="25295"/>
                  <a:pt x="354370" y="32419"/>
                </a:cubicBezTo>
                <a:cubicBezTo>
                  <a:pt x="345445" y="42619"/>
                  <a:pt x="332820" y="48894"/>
                  <a:pt x="322620" y="57819"/>
                </a:cubicBezTo>
                <a:cubicBezTo>
                  <a:pt x="315862" y="63733"/>
                  <a:pt x="310469" y="71120"/>
                  <a:pt x="303570" y="76869"/>
                </a:cubicBezTo>
                <a:cubicBezTo>
                  <a:pt x="297707" y="81755"/>
                  <a:pt x="289916" y="84173"/>
                  <a:pt x="284520" y="89569"/>
                </a:cubicBezTo>
                <a:cubicBezTo>
                  <a:pt x="277036" y="97053"/>
                  <a:pt x="272954" y="107485"/>
                  <a:pt x="265470" y="114969"/>
                </a:cubicBezTo>
                <a:cubicBezTo>
                  <a:pt x="260074" y="120365"/>
                  <a:pt x="252214" y="122702"/>
                  <a:pt x="246420" y="127669"/>
                </a:cubicBezTo>
                <a:cubicBezTo>
                  <a:pt x="232749" y="139387"/>
                  <a:pt x="216746" y="155267"/>
                  <a:pt x="208320" y="172119"/>
                </a:cubicBezTo>
                <a:cubicBezTo>
                  <a:pt x="195701" y="197357"/>
                  <a:pt x="188334" y="227599"/>
                  <a:pt x="182920" y="254669"/>
                </a:cubicBezTo>
                <a:lnTo>
                  <a:pt x="163870" y="349919"/>
                </a:lnTo>
                <a:cubicBezTo>
                  <a:pt x="158156" y="378488"/>
                  <a:pt x="153573" y="404022"/>
                  <a:pt x="144820" y="432469"/>
                </a:cubicBezTo>
                <a:cubicBezTo>
                  <a:pt x="130533" y="478903"/>
                  <a:pt x="135616" y="449128"/>
                  <a:pt x="119420" y="489619"/>
                </a:cubicBezTo>
                <a:cubicBezTo>
                  <a:pt x="114448" y="502048"/>
                  <a:pt x="112157" y="515486"/>
                  <a:pt x="106720" y="527719"/>
                </a:cubicBezTo>
                <a:cubicBezTo>
                  <a:pt x="103620" y="534693"/>
                  <a:pt x="97806" y="540143"/>
                  <a:pt x="94020" y="546769"/>
                </a:cubicBezTo>
                <a:cubicBezTo>
                  <a:pt x="84307" y="563766"/>
                  <a:pt x="75100" y="585775"/>
                  <a:pt x="68620" y="603919"/>
                </a:cubicBezTo>
                <a:cubicBezTo>
                  <a:pt x="61866" y="622830"/>
                  <a:pt x="55087" y="641761"/>
                  <a:pt x="49570" y="661069"/>
                </a:cubicBezTo>
                <a:cubicBezTo>
                  <a:pt x="46605" y="671447"/>
                  <a:pt x="45561" y="682283"/>
                  <a:pt x="43220" y="692819"/>
                </a:cubicBezTo>
                <a:cubicBezTo>
                  <a:pt x="41327" y="701338"/>
                  <a:pt x="39268" y="709828"/>
                  <a:pt x="36870" y="718219"/>
                </a:cubicBezTo>
                <a:cubicBezTo>
                  <a:pt x="35031" y="724655"/>
                  <a:pt x="32143" y="730775"/>
                  <a:pt x="30520" y="737269"/>
                </a:cubicBezTo>
                <a:cubicBezTo>
                  <a:pt x="27902" y="747740"/>
                  <a:pt x="27010" y="758606"/>
                  <a:pt x="24170" y="769019"/>
                </a:cubicBezTo>
                <a:cubicBezTo>
                  <a:pt x="0" y="857641"/>
                  <a:pt x="20591" y="761515"/>
                  <a:pt x="5120" y="838869"/>
                </a:cubicBezTo>
                <a:cubicBezTo>
                  <a:pt x="7237" y="853686"/>
                  <a:pt x="7532" y="868879"/>
                  <a:pt x="11470" y="883319"/>
                </a:cubicBezTo>
                <a:cubicBezTo>
                  <a:pt x="13961" y="892451"/>
                  <a:pt x="18110" y="901447"/>
                  <a:pt x="24170" y="908719"/>
                </a:cubicBezTo>
                <a:cubicBezTo>
                  <a:pt x="29056" y="914582"/>
                  <a:pt x="36394" y="918006"/>
                  <a:pt x="43220" y="921419"/>
                </a:cubicBezTo>
                <a:cubicBezTo>
                  <a:pt x="62797" y="931208"/>
                  <a:pt x="95558" y="931930"/>
                  <a:pt x="113070" y="934119"/>
                </a:cubicBezTo>
                <a:cubicBezTo>
                  <a:pt x="166117" y="960643"/>
                  <a:pt x="108672" y="934705"/>
                  <a:pt x="170220" y="953169"/>
                </a:cubicBezTo>
                <a:cubicBezTo>
                  <a:pt x="181138" y="956444"/>
                  <a:pt x="191593" y="961152"/>
                  <a:pt x="201970" y="965869"/>
                </a:cubicBezTo>
                <a:cubicBezTo>
                  <a:pt x="214896" y="971745"/>
                  <a:pt x="226499" y="980743"/>
                  <a:pt x="240070" y="984919"/>
                </a:cubicBezTo>
                <a:cubicBezTo>
                  <a:pt x="254375" y="989321"/>
                  <a:pt x="269885" y="988133"/>
                  <a:pt x="284520" y="991269"/>
                </a:cubicBezTo>
                <a:cubicBezTo>
                  <a:pt x="402202" y="1016487"/>
                  <a:pt x="256564" y="993625"/>
                  <a:pt x="373420" y="1010319"/>
                </a:cubicBezTo>
                <a:cubicBezTo>
                  <a:pt x="455970" y="1008202"/>
                  <a:pt x="538582" y="1007806"/>
                  <a:pt x="621070" y="1003969"/>
                </a:cubicBezTo>
                <a:cubicBezTo>
                  <a:pt x="655153" y="1002384"/>
                  <a:pt x="638090" y="996675"/>
                  <a:pt x="665520" y="984919"/>
                </a:cubicBezTo>
                <a:cubicBezTo>
                  <a:pt x="673542" y="981481"/>
                  <a:pt x="682453" y="980686"/>
                  <a:pt x="690920" y="978569"/>
                </a:cubicBezTo>
                <a:cubicBezTo>
                  <a:pt x="697270" y="974336"/>
                  <a:pt x="706184" y="972495"/>
                  <a:pt x="709970" y="965869"/>
                </a:cubicBezTo>
                <a:cubicBezTo>
                  <a:pt x="722754" y="943497"/>
                  <a:pt x="713431" y="918517"/>
                  <a:pt x="709970" y="896019"/>
                </a:cubicBezTo>
                <a:cubicBezTo>
                  <a:pt x="694779" y="797276"/>
                  <a:pt x="716311" y="915031"/>
                  <a:pt x="684570" y="781719"/>
                </a:cubicBezTo>
                <a:cubicBezTo>
                  <a:pt x="679570" y="760720"/>
                  <a:pt x="676814" y="739231"/>
                  <a:pt x="671870" y="718219"/>
                </a:cubicBezTo>
                <a:cubicBezTo>
                  <a:pt x="668341" y="703219"/>
                  <a:pt x="663225" y="688636"/>
                  <a:pt x="659170" y="673769"/>
                </a:cubicBezTo>
                <a:cubicBezTo>
                  <a:pt x="656874" y="665349"/>
                  <a:pt x="654937" y="656836"/>
                  <a:pt x="652820" y="648369"/>
                </a:cubicBezTo>
                <a:cubicBezTo>
                  <a:pt x="650703" y="625086"/>
                  <a:pt x="649202" y="601738"/>
                  <a:pt x="646470" y="578519"/>
                </a:cubicBezTo>
                <a:cubicBezTo>
                  <a:pt x="644966" y="565732"/>
                  <a:pt x="641189" y="553250"/>
                  <a:pt x="640120" y="540419"/>
                </a:cubicBezTo>
                <a:cubicBezTo>
                  <a:pt x="636951" y="502392"/>
                  <a:pt x="638705" y="463957"/>
                  <a:pt x="633770" y="426119"/>
                </a:cubicBezTo>
                <a:cubicBezTo>
                  <a:pt x="632296" y="414816"/>
                  <a:pt x="624965" y="405081"/>
                  <a:pt x="621070" y="394369"/>
                </a:cubicBezTo>
                <a:cubicBezTo>
                  <a:pt x="616495" y="381788"/>
                  <a:pt x="613070" y="368804"/>
                  <a:pt x="608370" y="356269"/>
                </a:cubicBezTo>
                <a:cubicBezTo>
                  <a:pt x="600365" y="334923"/>
                  <a:pt x="590179" y="314396"/>
                  <a:pt x="582970" y="292769"/>
                </a:cubicBezTo>
                <a:cubicBezTo>
                  <a:pt x="580853" y="286419"/>
                  <a:pt x="579257" y="279871"/>
                  <a:pt x="576620" y="273719"/>
                </a:cubicBezTo>
                <a:cubicBezTo>
                  <a:pt x="572891" y="265018"/>
                  <a:pt x="567436" y="257108"/>
                  <a:pt x="563920" y="248319"/>
                </a:cubicBezTo>
                <a:cubicBezTo>
                  <a:pt x="545959" y="203418"/>
                  <a:pt x="556097" y="222243"/>
                  <a:pt x="544870" y="184819"/>
                </a:cubicBezTo>
                <a:cubicBezTo>
                  <a:pt x="541023" y="171997"/>
                  <a:pt x="535417" y="159706"/>
                  <a:pt x="532170" y="146719"/>
                </a:cubicBezTo>
                <a:cubicBezTo>
                  <a:pt x="523055" y="110261"/>
                  <a:pt x="529061" y="129422"/>
                  <a:pt x="513120" y="89569"/>
                </a:cubicBezTo>
                <a:cubicBezTo>
                  <a:pt x="511003" y="76869"/>
                  <a:pt x="509295" y="64094"/>
                  <a:pt x="506770" y="51469"/>
                </a:cubicBezTo>
                <a:cubicBezTo>
                  <a:pt x="505058" y="42911"/>
                  <a:pt x="505872" y="32884"/>
                  <a:pt x="500420" y="26069"/>
                </a:cubicBezTo>
                <a:cubicBezTo>
                  <a:pt x="496239" y="20842"/>
                  <a:pt x="487986" y="20737"/>
                  <a:pt x="481370" y="19719"/>
                </a:cubicBezTo>
                <a:cubicBezTo>
                  <a:pt x="460345" y="16484"/>
                  <a:pt x="439037" y="15486"/>
                  <a:pt x="417870" y="13369"/>
                </a:cubicBezTo>
                <a:cubicBezTo>
                  <a:pt x="377762" y="0"/>
                  <a:pt x="377653" y="3844"/>
                  <a:pt x="367070" y="7019"/>
                </a:cubicBezTo>
                <a:close/>
              </a:path>
            </a:pathLst>
          </a:custGeom>
          <a:solidFill>
            <a:schemeClr val="tx2">
              <a:lumMod val="60000"/>
              <a:lumOff val="40000"/>
            </a:schemeClr>
          </a:solid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2210585" y="4608386"/>
            <a:ext cx="1253900" cy="552622"/>
          </a:xfrm>
          <a:custGeom>
            <a:avLst/>
            <a:gdLst>
              <a:gd name="connsiteX0" fmla="*/ 831850 w 831850"/>
              <a:gd name="connsiteY0" fmla="*/ 209550 h 209550"/>
              <a:gd name="connsiteX1" fmla="*/ 806450 w 831850"/>
              <a:gd name="connsiteY1" fmla="*/ 203200 h 209550"/>
              <a:gd name="connsiteX2" fmla="*/ 768350 w 831850"/>
              <a:gd name="connsiteY2" fmla="*/ 190500 h 209550"/>
              <a:gd name="connsiteX3" fmla="*/ 711200 w 831850"/>
              <a:gd name="connsiteY3" fmla="*/ 184150 h 209550"/>
              <a:gd name="connsiteX4" fmla="*/ 673100 w 831850"/>
              <a:gd name="connsiteY4" fmla="*/ 177800 h 209550"/>
              <a:gd name="connsiteX5" fmla="*/ 615950 w 831850"/>
              <a:gd name="connsiteY5" fmla="*/ 171450 h 209550"/>
              <a:gd name="connsiteX6" fmla="*/ 565150 w 831850"/>
              <a:gd name="connsiteY6" fmla="*/ 165100 h 209550"/>
              <a:gd name="connsiteX7" fmla="*/ 546100 w 831850"/>
              <a:gd name="connsiteY7" fmla="*/ 158750 h 209550"/>
              <a:gd name="connsiteX8" fmla="*/ 438150 w 831850"/>
              <a:gd name="connsiteY8" fmla="*/ 146050 h 209550"/>
              <a:gd name="connsiteX9" fmla="*/ 400050 w 831850"/>
              <a:gd name="connsiteY9" fmla="*/ 133350 h 209550"/>
              <a:gd name="connsiteX10" fmla="*/ 374650 w 831850"/>
              <a:gd name="connsiteY10" fmla="*/ 127000 h 209550"/>
              <a:gd name="connsiteX11" fmla="*/ 349250 w 831850"/>
              <a:gd name="connsiteY11" fmla="*/ 114300 h 209550"/>
              <a:gd name="connsiteX12" fmla="*/ 285750 w 831850"/>
              <a:gd name="connsiteY12" fmla="*/ 88900 h 209550"/>
              <a:gd name="connsiteX13" fmla="*/ 254000 w 831850"/>
              <a:gd name="connsiteY13" fmla="*/ 50800 h 209550"/>
              <a:gd name="connsiteX14" fmla="*/ 247650 w 831850"/>
              <a:gd name="connsiteY14" fmla="*/ 25400 h 209550"/>
              <a:gd name="connsiteX15" fmla="*/ 228600 w 831850"/>
              <a:gd name="connsiteY15" fmla="*/ 19050 h 209550"/>
              <a:gd name="connsiteX16" fmla="*/ 184150 w 831850"/>
              <a:gd name="connsiteY16" fmla="*/ 31750 h 209550"/>
              <a:gd name="connsiteX17" fmla="*/ 133350 w 831850"/>
              <a:gd name="connsiteY17" fmla="*/ 25400 h 209550"/>
              <a:gd name="connsiteX18" fmla="*/ 69850 w 831850"/>
              <a:gd name="connsiteY18" fmla="*/ 0 h 209550"/>
              <a:gd name="connsiteX19" fmla="*/ 12700 w 831850"/>
              <a:gd name="connsiteY19" fmla="*/ 0 h 209550"/>
              <a:gd name="connsiteX20" fmla="*/ 0 w 831850"/>
              <a:gd name="connsiteY20" fmla="*/ 1270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31850" h="209550">
                <a:moveTo>
                  <a:pt x="831850" y="209550"/>
                </a:moveTo>
                <a:cubicBezTo>
                  <a:pt x="823383" y="207433"/>
                  <a:pt x="814809" y="205708"/>
                  <a:pt x="806450" y="203200"/>
                </a:cubicBezTo>
                <a:cubicBezTo>
                  <a:pt x="793628" y="199353"/>
                  <a:pt x="781655" y="191978"/>
                  <a:pt x="768350" y="190500"/>
                </a:cubicBezTo>
                <a:cubicBezTo>
                  <a:pt x="749300" y="188383"/>
                  <a:pt x="730199" y="186683"/>
                  <a:pt x="711200" y="184150"/>
                </a:cubicBezTo>
                <a:cubicBezTo>
                  <a:pt x="698438" y="182448"/>
                  <a:pt x="685862" y="179502"/>
                  <a:pt x="673100" y="177800"/>
                </a:cubicBezTo>
                <a:cubicBezTo>
                  <a:pt x="654101" y="175267"/>
                  <a:pt x="634986" y="173690"/>
                  <a:pt x="615950" y="171450"/>
                </a:cubicBezTo>
                <a:lnTo>
                  <a:pt x="565150" y="165100"/>
                </a:lnTo>
                <a:cubicBezTo>
                  <a:pt x="558800" y="162983"/>
                  <a:pt x="552686" y="159947"/>
                  <a:pt x="546100" y="158750"/>
                </a:cubicBezTo>
                <a:cubicBezTo>
                  <a:pt x="532386" y="156256"/>
                  <a:pt x="449245" y="147283"/>
                  <a:pt x="438150" y="146050"/>
                </a:cubicBezTo>
                <a:cubicBezTo>
                  <a:pt x="425450" y="141817"/>
                  <a:pt x="412872" y="137197"/>
                  <a:pt x="400050" y="133350"/>
                </a:cubicBezTo>
                <a:cubicBezTo>
                  <a:pt x="391691" y="130842"/>
                  <a:pt x="382822" y="130064"/>
                  <a:pt x="374650" y="127000"/>
                </a:cubicBezTo>
                <a:cubicBezTo>
                  <a:pt x="365787" y="123676"/>
                  <a:pt x="358039" y="117816"/>
                  <a:pt x="349250" y="114300"/>
                </a:cubicBezTo>
                <a:cubicBezTo>
                  <a:pt x="328220" y="105888"/>
                  <a:pt x="304703" y="102438"/>
                  <a:pt x="285750" y="88900"/>
                </a:cubicBezTo>
                <a:cubicBezTo>
                  <a:pt x="270193" y="77788"/>
                  <a:pt x="264127" y="65990"/>
                  <a:pt x="254000" y="50800"/>
                </a:cubicBezTo>
                <a:cubicBezTo>
                  <a:pt x="251883" y="42333"/>
                  <a:pt x="253102" y="32215"/>
                  <a:pt x="247650" y="25400"/>
                </a:cubicBezTo>
                <a:cubicBezTo>
                  <a:pt x="243469" y="20173"/>
                  <a:pt x="235293" y="19050"/>
                  <a:pt x="228600" y="19050"/>
                </a:cubicBezTo>
                <a:cubicBezTo>
                  <a:pt x="220627" y="19050"/>
                  <a:pt x="193133" y="28756"/>
                  <a:pt x="184150" y="31750"/>
                </a:cubicBezTo>
                <a:cubicBezTo>
                  <a:pt x="167217" y="29633"/>
                  <a:pt x="149906" y="29539"/>
                  <a:pt x="133350" y="25400"/>
                </a:cubicBezTo>
                <a:cubicBezTo>
                  <a:pt x="102990" y="17810"/>
                  <a:pt x="107011" y="0"/>
                  <a:pt x="69850" y="0"/>
                </a:cubicBezTo>
                <a:lnTo>
                  <a:pt x="12700" y="0"/>
                </a:lnTo>
                <a:lnTo>
                  <a:pt x="0" y="12700"/>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6"/>
          <p:cNvSpPr/>
          <p:nvPr/>
        </p:nvSpPr>
        <p:spPr>
          <a:xfrm>
            <a:off x="2944230" y="3405394"/>
            <a:ext cx="73527" cy="1637196"/>
          </a:xfrm>
          <a:custGeom>
            <a:avLst/>
            <a:gdLst>
              <a:gd name="connsiteX0" fmla="*/ 39997 w 40244"/>
              <a:gd name="connsiteY0" fmla="*/ 18449 h 932849"/>
              <a:gd name="connsiteX1" fmla="*/ 39997 w 40244"/>
              <a:gd name="connsiteY1" fmla="*/ 253399 h 932849"/>
              <a:gd name="connsiteX2" fmla="*/ 33647 w 40244"/>
              <a:gd name="connsiteY2" fmla="*/ 393099 h 932849"/>
              <a:gd name="connsiteX3" fmla="*/ 20947 w 40244"/>
              <a:gd name="connsiteY3" fmla="*/ 431199 h 932849"/>
              <a:gd name="connsiteX4" fmla="*/ 14597 w 40244"/>
              <a:gd name="connsiteY4" fmla="*/ 469299 h 932849"/>
              <a:gd name="connsiteX5" fmla="*/ 20947 w 40244"/>
              <a:gd name="connsiteY5" fmla="*/ 589949 h 932849"/>
              <a:gd name="connsiteX6" fmla="*/ 33647 w 40244"/>
              <a:gd name="connsiteY6" fmla="*/ 608999 h 932849"/>
              <a:gd name="connsiteX7" fmla="*/ 39997 w 40244"/>
              <a:gd name="connsiteY7" fmla="*/ 640749 h 932849"/>
              <a:gd name="connsiteX8" fmla="*/ 33647 w 40244"/>
              <a:gd name="connsiteY8" fmla="*/ 710599 h 932849"/>
              <a:gd name="connsiteX9" fmla="*/ 1897 w 40244"/>
              <a:gd name="connsiteY9" fmla="*/ 767749 h 932849"/>
              <a:gd name="connsiteX10" fmla="*/ 1897 w 40244"/>
              <a:gd name="connsiteY10" fmla="*/ 932849 h 932849"/>
              <a:gd name="connsiteX11" fmla="*/ 1897 w 40244"/>
              <a:gd name="connsiteY11" fmla="*/ 932849 h 93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244" h="932849">
                <a:moveTo>
                  <a:pt x="39997" y="18449"/>
                </a:moveTo>
                <a:cubicBezTo>
                  <a:pt x="23048" y="137089"/>
                  <a:pt x="39997" y="0"/>
                  <a:pt x="39997" y="253399"/>
                </a:cubicBezTo>
                <a:cubicBezTo>
                  <a:pt x="39997" y="300014"/>
                  <a:pt x="38613" y="346750"/>
                  <a:pt x="33647" y="393099"/>
                </a:cubicBezTo>
                <a:cubicBezTo>
                  <a:pt x="32221" y="406410"/>
                  <a:pt x="24194" y="418212"/>
                  <a:pt x="20947" y="431199"/>
                </a:cubicBezTo>
                <a:cubicBezTo>
                  <a:pt x="17824" y="443690"/>
                  <a:pt x="16714" y="456599"/>
                  <a:pt x="14597" y="469299"/>
                </a:cubicBezTo>
                <a:cubicBezTo>
                  <a:pt x="16714" y="509516"/>
                  <a:pt x="15506" y="550046"/>
                  <a:pt x="20947" y="589949"/>
                </a:cubicBezTo>
                <a:cubicBezTo>
                  <a:pt x="21978" y="597511"/>
                  <a:pt x="30967" y="601853"/>
                  <a:pt x="33647" y="608999"/>
                </a:cubicBezTo>
                <a:cubicBezTo>
                  <a:pt x="37437" y="619105"/>
                  <a:pt x="37880" y="630166"/>
                  <a:pt x="39997" y="640749"/>
                </a:cubicBezTo>
                <a:cubicBezTo>
                  <a:pt x="37880" y="664032"/>
                  <a:pt x="40244" y="688170"/>
                  <a:pt x="33647" y="710599"/>
                </a:cubicBezTo>
                <a:cubicBezTo>
                  <a:pt x="28259" y="728920"/>
                  <a:pt x="2670" y="745335"/>
                  <a:pt x="1897" y="767749"/>
                </a:cubicBezTo>
                <a:cubicBezTo>
                  <a:pt x="0" y="822750"/>
                  <a:pt x="1897" y="877816"/>
                  <a:pt x="1897" y="932849"/>
                </a:cubicBezTo>
                <a:lnTo>
                  <a:pt x="1897" y="932849"/>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3464485" y="5299164"/>
            <a:ext cx="277951" cy="546899"/>
          </a:xfrm>
          <a:custGeom>
            <a:avLst/>
            <a:gdLst>
              <a:gd name="connsiteX0" fmla="*/ 172829 w 172829"/>
              <a:gd name="connsiteY0" fmla="*/ 0 h 351917"/>
              <a:gd name="connsiteX1" fmla="*/ 134729 w 172829"/>
              <a:gd name="connsiteY1" fmla="*/ 57150 h 351917"/>
              <a:gd name="connsiteX2" fmla="*/ 109329 w 172829"/>
              <a:gd name="connsiteY2" fmla="*/ 101600 h 351917"/>
              <a:gd name="connsiteX3" fmla="*/ 90279 w 172829"/>
              <a:gd name="connsiteY3" fmla="*/ 177800 h 351917"/>
              <a:gd name="connsiteX4" fmla="*/ 83929 w 172829"/>
              <a:gd name="connsiteY4" fmla="*/ 196850 h 351917"/>
              <a:gd name="connsiteX5" fmla="*/ 71229 w 172829"/>
              <a:gd name="connsiteY5" fmla="*/ 247650 h 351917"/>
              <a:gd name="connsiteX6" fmla="*/ 52179 w 172829"/>
              <a:gd name="connsiteY6" fmla="*/ 260350 h 351917"/>
              <a:gd name="connsiteX7" fmla="*/ 45829 w 172829"/>
              <a:gd name="connsiteY7" fmla="*/ 298450 h 351917"/>
              <a:gd name="connsiteX8" fmla="*/ 7729 w 172829"/>
              <a:gd name="connsiteY8" fmla="*/ 323850 h 351917"/>
              <a:gd name="connsiteX9" fmla="*/ 7729 w 172829"/>
              <a:gd name="connsiteY9" fmla="*/ 330200 h 351917"/>
              <a:gd name="connsiteX10" fmla="*/ 7729 w 172829"/>
              <a:gd name="connsiteY10" fmla="*/ 330200 h 35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829" h="351917">
                <a:moveTo>
                  <a:pt x="172829" y="0"/>
                </a:moveTo>
                <a:cubicBezTo>
                  <a:pt x="156876" y="21271"/>
                  <a:pt x="146977" y="32655"/>
                  <a:pt x="134729" y="57150"/>
                </a:cubicBezTo>
                <a:cubicBezTo>
                  <a:pt x="110487" y="105634"/>
                  <a:pt x="155393" y="40181"/>
                  <a:pt x="109329" y="101600"/>
                </a:cubicBezTo>
                <a:cubicBezTo>
                  <a:pt x="83667" y="178587"/>
                  <a:pt x="107381" y="100843"/>
                  <a:pt x="90279" y="177800"/>
                </a:cubicBezTo>
                <a:cubicBezTo>
                  <a:pt x="88827" y="184334"/>
                  <a:pt x="85552" y="190356"/>
                  <a:pt x="83929" y="196850"/>
                </a:cubicBezTo>
                <a:cubicBezTo>
                  <a:pt x="83498" y="198575"/>
                  <a:pt x="76507" y="241052"/>
                  <a:pt x="71229" y="247650"/>
                </a:cubicBezTo>
                <a:cubicBezTo>
                  <a:pt x="66461" y="253609"/>
                  <a:pt x="58529" y="256117"/>
                  <a:pt x="52179" y="260350"/>
                </a:cubicBezTo>
                <a:cubicBezTo>
                  <a:pt x="50062" y="273050"/>
                  <a:pt x="54208" y="288674"/>
                  <a:pt x="45829" y="298450"/>
                </a:cubicBezTo>
                <a:cubicBezTo>
                  <a:pt x="0" y="351917"/>
                  <a:pt x="22153" y="266154"/>
                  <a:pt x="7729" y="323850"/>
                </a:cubicBezTo>
                <a:cubicBezTo>
                  <a:pt x="7216" y="325903"/>
                  <a:pt x="7729" y="328083"/>
                  <a:pt x="7729" y="330200"/>
                </a:cubicBezTo>
                <a:lnTo>
                  <a:pt x="7729" y="330200"/>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4661547" y="5398223"/>
            <a:ext cx="168497" cy="838424"/>
          </a:xfrm>
          <a:custGeom>
            <a:avLst/>
            <a:gdLst>
              <a:gd name="connsiteX0" fmla="*/ 0 w 104771"/>
              <a:gd name="connsiteY0" fmla="*/ 0 h 584200"/>
              <a:gd name="connsiteX1" fmla="*/ 50800 w 104771"/>
              <a:gd name="connsiteY1" fmla="*/ 82550 h 584200"/>
              <a:gd name="connsiteX2" fmla="*/ 69850 w 104771"/>
              <a:gd name="connsiteY2" fmla="*/ 95250 h 584200"/>
              <a:gd name="connsiteX3" fmla="*/ 63500 w 104771"/>
              <a:gd name="connsiteY3" fmla="*/ 215900 h 584200"/>
              <a:gd name="connsiteX4" fmla="*/ 50800 w 104771"/>
              <a:gd name="connsiteY4" fmla="*/ 254000 h 584200"/>
              <a:gd name="connsiteX5" fmla="*/ 57150 w 104771"/>
              <a:gd name="connsiteY5" fmla="*/ 323850 h 584200"/>
              <a:gd name="connsiteX6" fmla="*/ 82550 w 104771"/>
              <a:gd name="connsiteY6" fmla="*/ 361950 h 584200"/>
              <a:gd name="connsiteX7" fmla="*/ 101600 w 104771"/>
              <a:gd name="connsiteY7" fmla="*/ 400050 h 584200"/>
              <a:gd name="connsiteX8" fmla="*/ 88900 w 104771"/>
              <a:gd name="connsiteY8" fmla="*/ 501650 h 584200"/>
              <a:gd name="connsiteX9" fmla="*/ 76200 w 104771"/>
              <a:gd name="connsiteY9" fmla="*/ 533400 h 584200"/>
              <a:gd name="connsiteX10" fmla="*/ 63500 w 104771"/>
              <a:gd name="connsiteY10" fmla="*/ 5842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1" h="584200">
                <a:moveTo>
                  <a:pt x="0" y="0"/>
                </a:moveTo>
                <a:cubicBezTo>
                  <a:pt x="11737" y="23474"/>
                  <a:pt x="34543" y="71712"/>
                  <a:pt x="50800" y="82550"/>
                </a:cubicBezTo>
                <a:lnTo>
                  <a:pt x="69850" y="95250"/>
                </a:lnTo>
                <a:cubicBezTo>
                  <a:pt x="86212" y="144337"/>
                  <a:pt x="81010" y="119597"/>
                  <a:pt x="63500" y="215900"/>
                </a:cubicBezTo>
                <a:cubicBezTo>
                  <a:pt x="61105" y="229071"/>
                  <a:pt x="50800" y="254000"/>
                  <a:pt x="50800" y="254000"/>
                </a:cubicBezTo>
                <a:cubicBezTo>
                  <a:pt x="52917" y="277283"/>
                  <a:pt x="50553" y="301421"/>
                  <a:pt x="57150" y="323850"/>
                </a:cubicBezTo>
                <a:cubicBezTo>
                  <a:pt x="61457" y="338493"/>
                  <a:pt x="77723" y="347470"/>
                  <a:pt x="82550" y="361950"/>
                </a:cubicBezTo>
                <a:cubicBezTo>
                  <a:pt x="91313" y="388240"/>
                  <a:pt x="85187" y="375431"/>
                  <a:pt x="101600" y="400050"/>
                </a:cubicBezTo>
                <a:cubicBezTo>
                  <a:pt x="91465" y="531808"/>
                  <a:pt x="104771" y="446102"/>
                  <a:pt x="88900" y="501650"/>
                </a:cubicBezTo>
                <a:cubicBezTo>
                  <a:pt x="80409" y="531369"/>
                  <a:pt x="89207" y="520393"/>
                  <a:pt x="76200" y="533400"/>
                </a:cubicBezTo>
                <a:lnTo>
                  <a:pt x="63500" y="584200"/>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5437685" y="5288554"/>
            <a:ext cx="806775" cy="148765"/>
          </a:xfrm>
          <a:custGeom>
            <a:avLst/>
            <a:gdLst>
              <a:gd name="connsiteX0" fmla="*/ 0 w 501650"/>
              <a:gd name="connsiteY0" fmla="*/ 6827 h 95727"/>
              <a:gd name="connsiteX1" fmla="*/ 19050 w 501650"/>
              <a:gd name="connsiteY1" fmla="*/ 477 h 95727"/>
              <a:gd name="connsiteX2" fmla="*/ 146050 w 501650"/>
              <a:gd name="connsiteY2" fmla="*/ 32227 h 95727"/>
              <a:gd name="connsiteX3" fmla="*/ 279400 w 501650"/>
              <a:gd name="connsiteY3" fmla="*/ 57627 h 95727"/>
              <a:gd name="connsiteX4" fmla="*/ 355600 w 501650"/>
              <a:gd name="connsiteY4" fmla="*/ 76677 h 95727"/>
              <a:gd name="connsiteX5" fmla="*/ 381000 w 501650"/>
              <a:gd name="connsiteY5" fmla="*/ 83027 h 95727"/>
              <a:gd name="connsiteX6" fmla="*/ 400050 w 501650"/>
              <a:gd name="connsiteY6" fmla="*/ 89377 h 95727"/>
              <a:gd name="connsiteX7" fmla="*/ 463550 w 501650"/>
              <a:gd name="connsiteY7" fmla="*/ 89377 h 95727"/>
              <a:gd name="connsiteX8" fmla="*/ 501650 w 501650"/>
              <a:gd name="connsiteY8" fmla="*/ 95727 h 9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1650" h="95727">
                <a:moveTo>
                  <a:pt x="0" y="6827"/>
                </a:moveTo>
                <a:cubicBezTo>
                  <a:pt x="6350" y="4710"/>
                  <a:pt x="12374" y="0"/>
                  <a:pt x="19050" y="477"/>
                </a:cubicBezTo>
                <a:cubicBezTo>
                  <a:pt x="102913" y="6467"/>
                  <a:pt x="71323" y="14435"/>
                  <a:pt x="146050" y="32227"/>
                </a:cubicBezTo>
                <a:cubicBezTo>
                  <a:pt x="311218" y="71553"/>
                  <a:pt x="144277" y="21594"/>
                  <a:pt x="279400" y="57627"/>
                </a:cubicBezTo>
                <a:cubicBezTo>
                  <a:pt x="406701" y="91574"/>
                  <a:pt x="230252" y="51607"/>
                  <a:pt x="355600" y="76677"/>
                </a:cubicBezTo>
                <a:cubicBezTo>
                  <a:pt x="364158" y="78389"/>
                  <a:pt x="372609" y="80629"/>
                  <a:pt x="381000" y="83027"/>
                </a:cubicBezTo>
                <a:cubicBezTo>
                  <a:pt x="387436" y="84866"/>
                  <a:pt x="393376" y="88864"/>
                  <a:pt x="400050" y="89377"/>
                </a:cubicBezTo>
                <a:cubicBezTo>
                  <a:pt x="421154" y="91000"/>
                  <a:pt x="442383" y="89377"/>
                  <a:pt x="463550" y="89377"/>
                </a:cubicBezTo>
                <a:lnTo>
                  <a:pt x="501650" y="95727"/>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4487937" y="3472498"/>
            <a:ext cx="398281" cy="326692"/>
          </a:xfrm>
          <a:custGeom>
            <a:avLst/>
            <a:gdLst>
              <a:gd name="connsiteX0" fmla="*/ 0 w 247650"/>
              <a:gd name="connsiteY0" fmla="*/ 210219 h 210219"/>
              <a:gd name="connsiteX1" fmla="*/ 19050 w 247650"/>
              <a:gd name="connsiteY1" fmla="*/ 191169 h 210219"/>
              <a:gd name="connsiteX2" fmla="*/ 88900 w 247650"/>
              <a:gd name="connsiteY2" fmla="*/ 165769 h 210219"/>
              <a:gd name="connsiteX3" fmla="*/ 107950 w 247650"/>
              <a:gd name="connsiteY3" fmla="*/ 153069 h 210219"/>
              <a:gd name="connsiteX4" fmla="*/ 139700 w 247650"/>
              <a:gd name="connsiteY4" fmla="*/ 146719 h 210219"/>
              <a:gd name="connsiteX5" fmla="*/ 152400 w 247650"/>
              <a:gd name="connsiteY5" fmla="*/ 108619 h 210219"/>
              <a:gd name="connsiteX6" fmla="*/ 171450 w 247650"/>
              <a:gd name="connsiteY6" fmla="*/ 89569 h 210219"/>
              <a:gd name="connsiteX7" fmla="*/ 209550 w 247650"/>
              <a:gd name="connsiteY7" fmla="*/ 26069 h 210219"/>
              <a:gd name="connsiteX8" fmla="*/ 222250 w 247650"/>
              <a:gd name="connsiteY8" fmla="*/ 7019 h 210219"/>
              <a:gd name="connsiteX9" fmla="*/ 247650 w 247650"/>
              <a:gd name="connsiteY9" fmla="*/ 669 h 210219"/>
              <a:gd name="connsiteX10" fmla="*/ 247650 w 247650"/>
              <a:gd name="connsiteY10" fmla="*/ 669 h 21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650" h="210219">
                <a:moveTo>
                  <a:pt x="0" y="210219"/>
                </a:moveTo>
                <a:cubicBezTo>
                  <a:pt x="6350" y="203869"/>
                  <a:pt x="11578" y="196150"/>
                  <a:pt x="19050" y="191169"/>
                </a:cubicBezTo>
                <a:cubicBezTo>
                  <a:pt x="49749" y="170703"/>
                  <a:pt x="56190" y="172311"/>
                  <a:pt x="88900" y="165769"/>
                </a:cubicBezTo>
                <a:cubicBezTo>
                  <a:pt x="95250" y="161536"/>
                  <a:pt x="100804" y="155749"/>
                  <a:pt x="107950" y="153069"/>
                </a:cubicBezTo>
                <a:cubicBezTo>
                  <a:pt x="118056" y="149279"/>
                  <a:pt x="132068" y="154351"/>
                  <a:pt x="139700" y="146719"/>
                </a:cubicBezTo>
                <a:cubicBezTo>
                  <a:pt x="149166" y="137253"/>
                  <a:pt x="142934" y="118085"/>
                  <a:pt x="152400" y="108619"/>
                </a:cubicBezTo>
                <a:cubicBezTo>
                  <a:pt x="158750" y="102269"/>
                  <a:pt x="166338" y="96952"/>
                  <a:pt x="171450" y="89569"/>
                </a:cubicBezTo>
                <a:cubicBezTo>
                  <a:pt x="185501" y="69274"/>
                  <a:pt x="195858" y="46608"/>
                  <a:pt x="209550" y="26069"/>
                </a:cubicBezTo>
                <a:cubicBezTo>
                  <a:pt x="213783" y="19719"/>
                  <a:pt x="216291" y="11787"/>
                  <a:pt x="222250" y="7019"/>
                </a:cubicBezTo>
                <a:cubicBezTo>
                  <a:pt x="231024" y="0"/>
                  <a:pt x="238491" y="669"/>
                  <a:pt x="247650" y="669"/>
                </a:cubicBezTo>
                <a:lnTo>
                  <a:pt x="247650" y="669"/>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3017360" y="3833693"/>
            <a:ext cx="1439940" cy="182598"/>
          </a:xfrm>
          <a:custGeom>
            <a:avLst/>
            <a:gdLst>
              <a:gd name="connsiteX0" fmla="*/ 0 w 895350"/>
              <a:gd name="connsiteY0" fmla="*/ 117498 h 117498"/>
              <a:gd name="connsiteX1" fmla="*/ 82550 w 895350"/>
              <a:gd name="connsiteY1" fmla="*/ 104798 h 117498"/>
              <a:gd name="connsiteX2" fmla="*/ 488950 w 895350"/>
              <a:gd name="connsiteY2" fmla="*/ 98448 h 117498"/>
              <a:gd name="connsiteX3" fmla="*/ 539750 w 895350"/>
              <a:gd name="connsiteY3" fmla="*/ 92098 h 117498"/>
              <a:gd name="connsiteX4" fmla="*/ 609600 w 895350"/>
              <a:gd name="connsiteY4" fmla="*/ 66698 h 117498"/>
              <a:gd name="connsiteX5" fmla="*/ 641350 w 895350"/>
              <a:gd name="connsiteY5" fmla="*/ 60348 h 117498"/>
              <a:gd name="connsiteX6" fmla="*/ 679450 w 895350"/>
              <a:gd name="connsiteY6" fmla="*/ 34948 h 117498"/>
              <a:gd name="connsiteX7" fmla="*/ 698500 w 895350"/>
              <a:gd name="connsiteY7" fmla="*/ 22248 h 117498"/>
              <a:gd name="connsiteX8" fmla="*/ 717550 w 895350"/>
              <a:gd name="connsiteY8" fmla="*/ 15898 h 117498"/>
              <a:gd name="connsiteX9" fmla="*/ 895350 w 895350"/>
              <a:gd name="connsiteY9" fmla="*/ 9548 h 117498"/>
              <a:gd name="connsiteX10" fmla="*/ 895350 w 895350"/>
              <a:gd name="connsiteY10" fmla="*/ 9548 h 11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5350" h="117498">
                <a:moveTo>
                  <a:pt x="0" y="117498"/>
                </a:moveTo>
                <a:cubicBezTo>
                  <a:pt x="33971" y="106174"/>
                  <a:pt x="29104" y="106242"/>
                  <a:pt x="82550" y="104798"/>
                </a:cubicBezTo>
                <a:cubicBezTo>
                  <a:pt x="217984" y="101138"/>
                  <a:pt x="353483" y="100565"/>
                  <a:pt x="488950" y="98448"/>
                </a:cubicBezTo>
                <a:cubicBezTo>
                  <a:pt x="505883" y="96331"/>
                  <a:pt x="523064" y="95674"/>
                  <a:pt x="539750" y="92098"/>
                </a:cubicBezTo>
                <a:cubicBezTo>
                  <a:pt x="581262" y="83203"/>
                  <a:pt x="571723" y="78061"/>
                  <a:pt x="609600" y="66698"/>
                </a:cubicBezTo>
                <a:cubicBezTo>
                  <a:pt x="619938" y="63597"/>
                  <a:pt x="630767" y="62465"/>
                  <a:pt x="641350" y="60348"/>
                </a:cubicBezTo>
                <a:cubicBezTo>
                  <a:pt x="677462" y="24236"/>
                  <a:pt x="642691" y="53328"/>
                  <a:pt x="679450" y="34948"/>
                </a:cubicBezTo>
                <a:cubicBezTo>
                  <a:pt x="686276" y="31535"/>
                  <a:pt x="691674" y="25661"/>
                  <a:pt x="698500" y="22248"/>
                </a:cubicBezTo>
                <a:cubicBezTo>
                  <a:pt x="704487" y="19255"/>
                  <a:pt x="711056" y="17521"/>
                  <a:pt x="717550" y="15898"/>
                </a:cubicBezTo>
                <a:cubicBezTo>
                  <a:pt x="781140" y="0"/>
                  <a:pt x="810216" y="9548"/>
                  <a:pt x="895350" y="9548"/>
                </a:cubicBezTo>
                <a:lnTo>
                  <a:pt x="895350" y="9548"/>
                </a:lnTo>
              </a:path>
            </a:pathLst>
          </a:custGeom>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5537200" y="3390900"/>
            <a:ext cx="2260600" cy="584200"/>
          </a:xfrm>
          <a:custGeom>
            <a:avLst/>
            <a:gdLst>
              <a:gd name="connsiteX0" fmla="*/ 0 w 2260600"/>
              <a:gd name="connsiteY0" fmla="*/ 584200 h 584200"/>
              <a:gd name="connsiteX1" fmla="*/ 38100 w 2260600"/>
              <a:gd name="connsiteY1" fmla="*/ 558800 h 584200"/>
              <a:gd name="connsiteX2" fmla="*/ 190500 w 2260600"/>
              <a:gd name="connsiteY2" fmla="*/ 533400 h 584200"/>
              <a:gd name="connsiteX3" fmla="*/ 254000 w 2260600"/>
              <a:gd name="connsiteY3" fmla="*/ 520700 h 584200"/>
              <a:gd name="connsiteX4" fmla="*/ 292100 w 2260600"/>
              <a:gd name="connsiteY4" fmla="*/ 508000 h 584200"/>
              <a:gd name="connsiteX5" fmla="*/ 342900 w 2260600"/>
              <a:gd name="connsiteY5" fmla="*/ 495300 h 584200"/>
              <a:gd name="connsiteX6" fmla="*/ 381000 w 2260600"/>
              <a:gd name="connsiteY6" fmla="*/ 482600 h 584200"/>
              <a:gd name="connsiteX7" fmla="*/ 622300 w 2260600"/>
              <a:gd name="connsiteY7" fmla="*/ 469900 h 584200"/>
              <a:gd name="connsiteX8" fmla="*/ 1409700 w 2260600"/>
              <a:gd name="connsiteY8" fmla="*/ 444500 h 584200"/>
              <a:gd name="connsiteX9" fmla="*/ 1549400 w 2260600"/>
              <a:gd name="connsiteY9" fmla="*/ 419100 h 584200"/>
              <a:gd name="connsiteX10" fmla="*/ 1651000 w 2260600"/>
              <a:gd name="connsiteY10" fmla="*/ 342900 h 584200"/>
              <a:gd name="connsiteX11" fmla="*/ 1778000 w 2260600"/>
              <a:gd name="connsiteY11" fmla="*/ 254000 h 584200"/>
              <a:gd name="connsiteX12" fmla="*/ 1866900 w 2260600"/>
              <a:gd name="connsiteY12" fmla="*/ 165100 h 584200"/>
              <a:gd name="connsiteX13" fmla="*/ 1892300 w 2260600"/>
              <a:gd name="connsiteY13" fmla="*/ 127000 h 584200"/>
              <a:gd name="connsiteX14" fmla="*/ 1955800 w 2260600"/>
              <a:gd name="connsiteY14" fmla="*/ 101600 h 584200"/>
              <a:gd name="connsiteX15" fmla="*/ 2032000 w 2260600"/>
              <a:gd name="connsiteY15" fmla="*/ 76200 h 584200"/>
              <a:gd name="connsiteX16" fmla="*/ 2070100 w 2260600"/>
              <a:gd name="connsiteY16" fmla="*/ 63500 h 584200"/>
              <a:gd name="connsiteX17" fmla="*/ 2159000 w 2260600"/>
              <a:gd name="connsiteY17" fmla="*/ 50800 h 584200"/>
              <a:gd name="connsiteX18" fmla="*/ 2197100 w 2260600"/>
              <a:gd name="connsiteY18" fmla="*/ 38100 h 584200"/>
              <a:gd name="connsiteX19" fmla="*/ 2235200 w 2260600"/>
              <a:gd name="connsiteY19" fmla="*/ 12700 h 584200"/>
              <a:gd name="connsiteX20" fmla="*/ 2260600 w 2260600"/>
              <a:gd name="connsiteY20" fmla="*/ 0 h 584200"/>
              <a:gd name="connsiteX21" fmla="*/ 2260600 w 2260600"/>
              <a:gd name="connsiteY21" fmla="*/ 0 h 584200"/>
              <a:gd name="connsiteX22" fmla="*/ 2247900 w 2260600"/>
              <a:gd name="connsiteY22" fmla="*/ 12700 h 58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60600" h="584200">
                <a:moveTo>
                  <a:pt x="0" y="584200"/>
                </a:moveTo>
                <a:cubicBezTo>
                  <a:pt x="12700" y="575733"/>
                  <a:pt x="23352" y="562733"/>
                  <a:pt x="38100" y="558800"/>
                </a:cubicBezTo>
                <a:cubicBezTo>
                  <a:pt x="87862" y="545530"/>
                  <a:pt x="139999" y="543500"/>
                  <a:pt x="190500" y="533400"/>
                </a:cubicBezTo>
                <a:cubicBezTo>
                  <a:pt x="211667" y="529167"/>
                  <a:pt x="233059" y="525935"/>
                  <a:pt x="254000" y="520700"/>
                </a:cubicBezTo>
                <a:cubicBezTo>
                  <a:pt x="266987" y="517453"/>
                  <a:pt x="279228" y="511678"/>
                  <a:pt x="292100" y="508000"/>
                </a:cubicBezTo>
                <a:cubicBezTo>
                  <a:pt x="308883" y="503205"/>
                  <a:pt x="326117" y="500095"/>
                  <a:pt x="342900" y="495300"/>
                </a:cubicBezTo>
                <a:cubicBezTo>
                  <a:pt x="355772" y="491622"/>
                  <a:pt x="367668" y="483812"/>
                  <a:pt x="381000" y="482600"/>
                </a:cubicBezTo>
                <a:cubicBezTo>
                  <a:pt x="461214" y="475308"/>
                  <a:pt x="541887" y="474495"/>
                  <a:pt x="622300" y="469900"/>
                </a:cubicBezTo>
                <a:cubicBezTo>
                  <a:pt x="1080063" y="443742"/>
                  <a:pt x="584978" y="462429"/>
                  <a:pt x="1409700" y="444500"/>
                </a:cubicBezTo>
                <a:cubicBezTo>
                  <a:pt x="1456267" y="436033"/>
                  <a:pt x="1504224" y="433217"/>
                  <a:pt x="1549400" y="419100"/>
                </a:cubicBezTo>
                <a:cubicBezTo>
                  <a:pt x="1616014" y="398283"/>
                  <a:pt x="1604386" y="379156"/>
                  <a:pt x="1651000" y="342900"/>
                </a:cubicBezTo>
                <a:cubicBezTo>
                  <a:pt x="1692756" y="310423"/>
                  <a:pt x="1738873" y="289570"/>
                  <a:pt x="1778000" y="254000"/>
                </a:cubicBezTo>
                <a:cubicBezTo>
                  <a:pt x="1809009" y="225810"/>
                  <a:pt x="1843654" y="199969"/>
                  <a:pt x="1866900" y="165100"/>
                </a:cubicBezTo>
                <a:cubicBezTo>
                  <a:pt x="1875367" y="152400"/>
                  <a:pt x="1879880" y="135872"/>
                  <a:pt x="1892300" y="127000"/>
                </a:cubicBezTo>
                <a:cubicBezTo>
                  <a:pt x="1910851" y="113749"/>
                  <a:pt x="1934375" y="109391"/>
                  <a:pt x="1955800" y="101600"/>
                </a:cubicBezTo>
                <a:cubicBezTo>
                  <a:pt x="1980962" y="92450"/>
                  <a:pt x="2006600" y="84667"/>
                  <a:pt x="2032000" y="76200"/>
                </a:cubicBezTo>
                <a:cubicBezTo>
                  <a:pt x="2044700" y="71967"/>
                  <a:pt x="2056848" y="65393"/>
                  <a:pt x="2070100" y="63500"/>
                </a:cubicBezTo>
                <a:lnTo>
                  <a:pt x="2159000" y="50800"/>
                </a:lnTo>
                <a:cubicBezTo>
                  <a:pt x="2171700" y="46567"/>
                  <a:pt x="2185126" y="44087"/>
                  <a:pt x="2197100" y="38100"/>
                </a:cubicBezTo>
                <a:cubicBezTo>
                  <a:pt x="2210752" y="31274"/>
                  <a:pt x="2222112" y="20553"/>
                  <a:pt x="2235200" y="12700"/>
                </a:cubicBezTo>
                <a:cubicBezTo>
                  <a:pt x="2243317" y="7830"/>
                  <a:pt x="2252133" y="4233"/>
                  <a:pt x="2260600" y="0"/>
                </a:cubicBezTo>
                <a:lnTo>
                  <a:pt x="2260600" y="0"/>
                </a:lnTo>
                <a:lnTo>
                  <a:pt x="2247900" y="12700"/>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6273800" y="5421588"/>
            <a:ext cx="1145395" cy="979212"/>
          </a:xfrm>
          <a:custGeom>
            <a:avLst/>
            <a:gdLst>
              <a:gd name="connsiteX0" fmla="*/ 0 w 1145395"/>
              <a:gd name="connsiteY0" fmla="*/ 1312 h 979212"/>
              <a:gd name="connsiteX1" fmla="*/ 127000 w 1145395"/>
              <a:gd name="connsiteY1" fmla="*/ 115612 h 979212"/>
              <a:gd name="connsiteX2" fmla="*/ 266700 w 1145395"/>
              <a:gd name="connsiteY2" fmla="*/ 255312 h 979212"/>
              <a:gd name="connsiteX3" fmla="*/ 368300 w 1145395"/>
              <a:gd name="connsiteY3" fmla="*/ 356912 h 979212"/>
              <a:gd name="connsiteX4" fmla="*/ 406400 w 1145395"/>
              <a:gd name="connsiteY4" fmla="*/ 395012 h 979212"/>
              <a:gd name="connsiteX5" fmla="*/ 431800 w 1145395"/>
              <a:gd name="connsiteY5" fmla="*/ 445812 h 979212"/>
              <a:gd name="connsiteX6" fmla="*/ 469900 w 1145395"/>
              <a:gd name="connsiteY6" fmla="*/ 496612 h 979212"/>
              <a:gd name="connsiteX7" fmla="*/ 546100 w 1145395"/>
              <a:gd name="connsiteY7" fmla="*/ 636312 h 979212"/>
              <a:gd name="connsiteX8" fmla="*/ 711200 w 1145395"/>
              <a:gd name="connsiteY8" fmla="*/ 737912 h 979212"/>
              <a:gd name="connsiteX9" fmla="*/ 762000 w 1145395"/>
              <a:gd name="connsiteY9" fmla="*/ 750612 h 979212"/>
              <a:gd name="connsiteX10" fmla="*/ 825500 w 1145395"/>
              <a:gd name="connsiteY10" fmla="*/ 776012 h 979212"/>
              <a:gd name="connsiteX11" fmla="*/ 876300 w 1145395"/>
              <a:gd name="connsiteY11" fmla="*/ 788712 h 979212"/>
              <a:gd name="connsiteX12" fmla="*/ 927100 w 1145395"/>
              <a:gd name="connsiteY12" fmla="*/ 814112 h 979212"/>
              <a:gd name="connsiteX13" fmla="*/ 1028700 w 1145395"/>
              <a:gd name="connsiteY13" fmla="*/ 839512 h 979212"/>
              <a:gd name="connsiteX14" fmla="*/ 1143000 w 1145395"/>
              <a:gd name="connsiteY14" fmla="*/ 928412 h 979212"/>
              <a:gd name="connsiteX15" fmla="*/ 1143000 w 1145395"/>
              <a:gd name="connsiteY15" fmla="*/ 979212 h 979212"/>
              <a:gd name="connsiteX16" fmla="*/ 1143000 w 1145395"/>
              <a:gd name="connsiteY16" fmla="*/ 979212 h 97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5395" h="979212">
                <a:moveTo>
                  <a:pt x="0" y="1312"/>
                </a:moveTo>
                <a:cubicBezTo>
                  <a:pt x="84305" y="29414"/>
                  <a:pt x="17473" y="0"/>
                  <a:pt x="127000" y="115612"/>
                </a:cubicBezTo>
                <a:cubicBezTo>
                  <a:pt x="172292" y="163420"/>
                  <a:pt x="215276" y="214173"/>
                  <a:pt x="266700" y="255312"/>
                </a:cubicBezTo>
                <a:cubicBezTo>
                  <a:pt x="378374" y="344651"/>
                  <a:pt x="289225" y="264658"/>
                  <a:pt x="368300" y="356912"/>
                </a:cubicBezTo>
                <a:cubicBezTo>
                  <a:pt x="379989" y="370549"/>
                  <a:pt x="395961" y="380397"/>
                  <a:pt x="406400" y="395012"/>
                </a:cubicBezTo>
                <a:cubicBezTo>
                  <a:pt x="417404" y="410418"/>
                  <a:pt x="421766" y="429758"/>
                  <a:pt x="431800" y="445812"/>
                </a:cubicBezTo>
                <a:cubicBezTo>
                  <a:pt x="443018" y="463761"/>
                  <a:pt x="459235" y="478329"/>
                  <a:pt x="469900" y="496612"/>
                </a:cubicBezTo>
                <a:cubicBezTo>
                  <a:pt x="469998" y="496780"/>
                  <a:pt x="522887" y="613099"/>
                  <a:pt x="546100" y="636312"/>
                </a:cubicBezTo>
                <a:cubicBezTo>
                  <a:pt x="584319" y="674531"/>
                  <a:pt x="661970" y="725605"/>
                  <a:pt x="711200" y="737912"/>
                </a:cubicBezTo>
                <a:cubicBezTo>
                  <a:pt x="728133" y="742145"/>
                  <a:pt x="745441" y="745092"/>
                  <a:pt x="762000" y="750612"/>
                </a:cubicBezTo>
                <a:cubicBezTo>
                  <a:pt x="783627" y="757821"/>
                  <a:pt x="803873" y="768803"/>
                  <a:pt x="825500" y="776012"/>
                </a:cubicBezTo>
                <a:cubicBezTo>
                  <a:pt x="842059" y="781532"/>
                  <a:pt x="859957" y="782583"/>
                  <a:pt x="876300" y="788712"/>
                </a:cubicBezTo>
                <a:cubicBezTo>
                  <a:pt x="894027" y="795359"/>
                  <a:pt x="909699" y="806654"/>
                  <a:pt x="927100" y="814112"/>
                </a:cubicBezTo>
                <a:cubicBezTo>
                  <a:pt x="961271" y="828757"/>
                  <a:pt x="991429" y="832058"/>
                  <a:pt x="1028700" y="839512"/>
                </a:cubicBezTo>
                <a:cubicBezTo>
                  <a:pt x="1099327" y="874826"/>
                  <a:pt x="1133510" y="861983"/>
                  <a:pt x="1143000" y="928412"/>
                </a:cubicBezTo>
                <a:cubicBezTo>
                  <a:pt x="1145395" y="945175"/>
                  <a:pt x="1143000" y="962279"/>
                  <a:pt x="1143000" y="979212"/>
                </a:cubicBezTo>
                <a:lnTo>
                  <a:pt x="1143000" y="979212"/>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3009900" y="5880100"/>
            <a:ext cx="166880" cy="647700"/>
          </a:xfrm>
          <a:custGeom>
            <a:avLst/>
            <a:gdLst>
              <a:gd name="connsiteX0" fmla="*/ 0 w 166880"/>
              <a:gd name="connsiteY0" fmla="*/ 0 h 647700"/>
              <a:gd name="connsiteX1" fmla="*/ 38100 w 166880"/>
              <a:gd name="connsiteY1" fmla="*/ 177800 h 647700"/>
              <a:gd name="connsiteX2" fmla="*/ 114300 w 166880"/>
              <a:gd name="connsiteY2" fmla="*/ 317500 h 647700"/>
              <a:gd name="connsiteX3" fmla="*/ 152400 w 166880"/>
              <a:gd name="connsiteY3" fmla="*/ 393700 h 647700"/>
              <a:gd name="connsiteX4" fmla="*/ 139700 w 166880"/>
              <a:gd name="connsiteY4" fmla="*/ 647700 h 647700"/>
              <a:gd name="connsiteX5" fmla="*/ 139700 w 166880"/>
              <a:gd name="connsiteY5" fmla="*/ 647700 h 647700"/>
              <a:gd name="connsiteX6" fmla="*/ 139700 w 166880"/>
              <a:gd name="connsiteY6"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80" h="647700">
                <a:moveTo>
                  <a:pt x="0" y="0"/>
                </a:moveTo>
                <a:cubicBezTo>
                  <a:pt x="12700" y="59267"/>
                  <a:pt x="19722" y="120041"/>
                  <a:pt x="38100" y="177800"/>
                </a:cubicBezTo>
                <a:cubicBezTo>
                  <a:pt x="88462" y="336079"/>
                  <a:pt x="70825" y="230550"/>
                  <a:pt x="114300" y="317500"/>
                </a:cubicBezTo>
                <a:cubicBezTo>
                  <a:pt x="166880" y="422660"/>
                  <a:pt x="79607" y="284511"/>
                  <a:pt x="152400" y="393700"/>
                </a:cubicBezTo>
                <a:cubicBezTo>
                  <a:pt x="136888" y="579850"/>
                  <a:pt x="139700" y="495124"/>
                  <a:pt x="139700" y="647700"/>
                </a:cubicBezTo>
                <a:lnTo>
                  <a:pt x="139700" y="647700"/>
                </a:lnTo>
                <a:lnTo>
                  <a:pt x="139700" y="647700"/>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1295400" y="3035300"/>
            <a:ext cx="1117600" cy="444500"/>
          </a:xfrm>
          <a:custGeom>
            <a:avLst/>
            <a:gdLst>
              <a:gd name="connsiteX0" fmla="*/ 1117600 w 1117600"/>
              <a:gd name="connsiteY0" fmla="*/ 444500 h 444500"/>
              <a:gd name="connsiteX1" fmla="*/ 990600 w 1117600"/>
              <a:gd name="connsiteY1" fmla="*/ 368300 h 444500"/>
              <a:gd name="connsiteX2" fmla="*/ 876300 w 1117600"/>
              <a:gd name="connsiteY2" fmla="*/ 304800 h 444500"/>
              <a:gd name="connsiteX3" fmla="*/ 749300 w 1117600"/>
              <a:gd name="connsiteY3" fmla="*/ 203200 h 444500"/>
              <a:gd name="connsiteX4" fmla="*/ 647700 w 1117600"/>
              <a:gd name="connsiteY4" fmla="*/ 165100 h 444500"/>
              <a:gd name="connsiteX5" fmla="*/ 609600 w 1117600"/>
              <a:gd name="connsiteY5" fmla="*/ 127000 h 444500"/>
              <a:gd name="connsiteX6" fmla="*/ 571500 w 1117600"/>
              <a:gd name="connsiteY6" fmla="*/ 114300 h 444500"/>
              <a:gd name="connsiteX7" fmla="*/ 533400 w 1117600"/>
              <a:gd name="connsiteY7" fmla="*/ 88900 h 444500"/>
              <a:gd name="connsiteX8" fmla="*/ 482600 w 1117600"/>
              <a:gd name="connsiteY8" fmla="*/ 63500 h 444500"/>
              <a:gd name="connsiteX9" fmla="*/ 381000 w 1117600"/>
              <a:gd name="connsiteY9" fmla="*/ 12700 h 444500"/>
              <a:gd name="connsiteX10" fmla="*/ 0 w 1117600"/>
              <a:gd name="connsiteY10" fmla="*/ 0 h 444500"/>
              <a:gd name="connsiteX11" fmla="*/ 0 w 1117600"/>
              <a:gd name="connsiteY11"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7600" h="444500">
                <a:moveTo>
                  <a:pt x="1117600" y="444500"/>
                </a:moveTo>
                <a:cubicBezTo>
                  <a:pt x="1060891" y="406694"/>
                  <a:pt x="1070863" y="412080"/>
                  <a:pt x="990600" y="368300"/>
                </a:cubicBezTo>
                <a:cubicBezTo>
                  <a:pt x="943489" y="342603"/>
                  <a:pt x="922438" y="338634"/>
                  <a:pt x="876300" y="304800"/>
                </a:cubicBezTo>
                <a:cubicBezTo>
                  <a:pt x="832582" y="272740"/>
                  <a:pt x="801894" y="216349"/>
                  <a:pt x="749300" y="203200"/>
                </a:cubicBezTo>
                <a:cubicBezTo>
                  <a:pt x="708393" y="192973"/>
                  <a:pt x="683460" y="190643"/>
                  <a:pt x="647700" y="165100"/>
                </a:cubicBezTo>
                <a:cubicBezTo>
                  <a:pt x="633085" y="154661"/>
                  <a:pt x="624544" y="136963"/>
                  <a:pt x="609600" y="127000"/>
                </a:cubicBezTo>
                <a:cubicBezTo>
                  <a:pt x="598461" y="119574"/>
                  <a:pt x="583474" y="120287"/>
                  <a:pt x="571500" y="114300"/>
                </a:cubicBezTo>
                <a:cubicBezTo>
                  <a:pt x="557848" y="107474"/>
                  <a:pt x="546652" y="96473"/>
                  <a:pt x="533400" y="88900"/>
                </a:cubicBezTo>
                <a:cubicBezTo>
                  <a:pt x="516962" y="79507"/>
                  <a:pt x="499150" y="72694"/>
                  <a:pt x="482600" y="63500"/>
                </a:cubicBezTo>
                <a:cubicBezTo>
                  <a:pt x="463170" y="52706"/>
                  <a:pt x="412392" y="14662"/>
                  <a:pt x="381000" y="12700"/>
                </a:cubicBezTo>
                <a:cubicBezTo>
                  <a:pt x="254177" y="4774"/>
                  <a:pt x="127071" y="0"/>
                  <a:pt x="0" y="0"/>
                </a:cubicBezTo>
                <a:lnTo>
                  <a:pt x="0" y="0"/>
                </a:lnTo>
              </a:path>
            </a:pathLst>
          </a:custGeom>
          <a:ln w="88900">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838200" y="838200"/>
            <a:ext cx="7391400" cy="1323439"/>
          </a:xfrm>
          <a:prstGeom prst="rect">
            <a:avLst/>
          </a:prstGeom>
          <a:noFill/>
        </p:spPr>
        <p:txBody>
          <a:bodyPr wrap="square" rtlCol="0">
            <a:spAutoFit/>
          </a:bodyPr>
          <a:lstStyle/>
          <a:p>
            <a:r>
              <a:rPr lang="en-US" sz="2000">
                <a:latin typeface="Times"/>
              </a:rPr>
              <a:t>In that case,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might also be taken as a measure of how good </a:t>
            </a:r>
            <a:r>
              <a:rPr lang="en-US" sz="2000" i="1">
                <a:latin typeface="Times"/>
              </a:rPr>
              <a:t>T</a:t>
            </a:r>
            <a:r>
              <a:rPr lang="en-US" sz="2000" baseline="-25000">
                <a:latin typeface="Times"/>
              </a:rPr>
              <a:t>c</a:t>
            </a:r>
            <a:r>
              <a:rPr lang="en-US" sz="2000">
                <a:latin typeface="Times"/>
              </a:rPr>
              <a:t> is. That is, if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is low, we might take that as an indication that we haven’t found the best structure (some other sub-region of </a:t>
            </a:r>
            <a:r>
              <a:rPr lang="en-US" sz="2000" i="1">
                <a:latin typeface="Times"/>
              </a:rPr>
              <a:t>P(S</a:t>
            </a:r>
            <a:r>
              <a:rPr lang="en-US" sz="2000">
                <a:latin typeface="Times"/>
              </a:rPr>
              <a:t>) is larger)—we need to reanalyze. </a:t>
            </a:r>
            <a:endParaRPr lang="en-US" sz="2400">
              <a:latin typeface="Times"/>
            </a:endParaRPr>
          </a:p>
        </p:txBody>
      </p:sp>
      <p:sp>
        <p:nvSpPr>
          <p:cNvPr id="18" name="TextBox 17"/>
          <p:cNvSpPr txBox="1"/>
          <p:nvPr/>
        </p:nvSpPr>
        <p:spPr>
          <a:xfrm>
            <a:off x="5504567" y="3843293"/>
            <a:ext cx="3287191" cy="830997"/>
          </a:xfrm>
          <a:prstGeom prst="rect">
            <a:avLst/>
          </a:prstGeom>
          <a:noFill/>
        </p:spPr>
        <p:txBody>
          <a:bodyPr wrap="none" rtlCol="0">
            <a:spAutoFit/>
          </a:bodyPr>
          <a:lstStyle/>
          <a:p>
            <a:r>
              <a:rPr lang="en-US" sz="2400">
                <a:latin typeface="Times"/>
              </a:rPr>
              <a:t>Now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is low—so</a:t>
            </a:r>
            <a:endParaRPr lang="en-US" sz="2400" i="1">
              <a:latin typeface="Times"/>
            </a:endParaRPr>
          </a:p>
          <a:p>
            <a:r>
              <a:rPr lang="en-US" sz="2400">
                <a:latin typeface="Times"/>
              </a:rPr>
              <a:t>probably </a:t>
            </a:r>
            <a:r>
              <a:rPr lang="en-US" sz="2400" i="1">
                <a:latin typeface="Times"/>
              </a:rPr>
              <a:t>T</a:t>
            </a:r>
            <a:r>
              <a:rPr lang="en-US" sz="2400" baseline="-25000">
                <a:latin typeface="Times"/>
              </a:rPr>
              <a:t>c</a:t>
            </a:r>
            <a:r>
              <a:rPr lang="en-US" sz="2400">
                <a:latin typeface="Times"/>
              </a:rPr>
              <a:t> is </a:t>
            </a:r>
            <a:r>
              <a:rPr lang="en-US" sz="2400" i="1">
                <a:latin typeface="Times"/>
              </a:rPr>
              <a:t>not T</a:t>
            </a:r>
            <a:r>
              <a:rPr lang="en-US" sz="2400">
                <a:latin typeface="Times"/>
              </a:rPr>
              <a:t>*!</a:t>
            </a:r>
          </a:p>
        </p:txBody>
      </p:sp>
      <p:cxnSp>
        <p:nvCxnSpPr>
          <p:cNvPr id="20" name="Straight Arrow Connector 19"/>
          <p:cNvCxnSpPr/>
          <p:nvPr/>
        </p:nvCxnSpPr>
        <p:spPr>
          <a:xfrm rot="10800000" flipV="1">
            <a:off x="4830044" y="3479799"/>
            <a:ext cx="846856" cy="69434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524500" y="2984500"/>
            <a:ext cx="1243925" cy="461665"/>
          </a:xfrm>
          <a:prstGeom prst="rect">
            <a:avLst/>
          </a:prstGeom>
          <a:noFill/>
        </p:spPr>
        <p:txBody>
          <a:bodyPr wrap="none" rtlCol="0">
            <a:spAutoFit/>
          </a:bodyPr>
          <a:lstStyle/>
          <a:p>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a:t>
            </a:r>
            <a:endParaRPr lang="en-US" sz="2400" i="1">
              <a:latin typeface="Times"/>
            </a:endParaRPr>
          </a:p>
        </p:txBody>
      </p:sp>
      <p:sp>
        <p:nvSpPr>
          <p:cNvPr id="23" name="TextBox 22"/>
          <p:cNvSpPr txBox="1"/>
          <p:nvPr/>
        </p:nvSpPr>
        <p:spPr>
          <a:xfrm>
            <a:off x="939800" y="5421588"/>
            <a:ext cx="7341798" cy="400110"/>
          </a:xfrm>
          <a:prstGeom prst="rect">
            <a:avLst/>
          </a:prstGeom>
          <a:noFill/>
        </p:spPr>
        <p:txBody>
          <a:bodyPr wrap="square" rtlCol="0">
            <a:spAutoFit/>
          </a:bodyPr>
          <a:lstStyle/>
          <a:p>
            <a:r>
              <a:rPr lang="en-US" sz="2000">
                <a:latin typeface="Times"/>
              </a:rPr>
              <a:t>Note: Now we’re </a:t>
            </a:r>
            <a:r>
              <a:rPr lang="en-US" sz="2000" i="1">
                <a:latin typeface="Times"/>
              </a:rPr>
              <a:t>not</a:t>
            </a:r>
            <a:r>
              <a:rPr lang="en-US" sz="2000">
                <a:latin typeface="Times"/>
              </a:rPr>
              <a:t> using </a:t>
            </a:r>
            <a:r>
              <a:rPr lang="en-US" sz="2000" i="1">
                <a:latin typeface="Times"/>
              </a:rPr>
              <a:t>P</a:t>
            </a:r>
            <a:r>
              <a:rPr lang="en-US" sz="2000">
                <a:latin typeface="Times"/>
              </a:rPr>
              <a:t>(</a:t>
            </a:r>
            <a:r>
              <a:rPr lang="en-US" sz="2000" i="1">
                <a:latin typeface="Times"/>
              </a:rPr>
              <a:t>T</a:t>
            </a:r>
            <a:r>
              <a:rPr lang="en-US" sz="2000" baseline="-25000">
                <a:latin typeface="Times"/>
              </a:rPr>
              <a:t>c</a:t>
            </a:r>
            <a:r>
              <a:rPr lang="en-US" sz="2000">
                <a:latin typeface="Times"/>
              </a:rPr>
              <a:t>, </a:t>
            </a:r>
            <a:r>
              <a:rPr lang="en-US" sz="2000" i="1">
                <a:latin typeface="Times"/>
              </a:rPr>
              <a:t>S</a:t>
            </a:r>
            <a:r>
              <a:rPr lang="en-US" sz="2000">
                <a:latin typeface="Times"/>
              </a:rPr>
              <a:t>) as an estimate of </a:t>
            </a:r>
            <a:r>
              <a:rPr lang="en-US" sz="2000" i="1">
                <a:latin typeface="Times"/>
              </a:rPr>
              <a:t>P</a:t>
            </a:r>
            <a:r>
              <a:rPr lang="en-US" sz="2000">
                <a:latin typeface="Times"/>
              </a:rPr>
              <a:t>(</a:t>
            </a:r>
            <a:r>
              <a:rPr lang="en-US" sz="2000" i="1">
                <a:latin typeface="Times"/>
              </a:rPr>
              <a:t>S</a:t>
            </a:r>
            <a:r>
              <a:rPr lang="en-US" sz="2000">
                <a:latin typeface="Times"/>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524315"/>
          </a:xfrm>
          <a:prstGeom prst="rect">
            <a:avLst/>
          </a:prstGeom>
          <a:noFill/>
        </p:spPr>
        <p:txBody>
          <a:bodyPr wrap="square" rtlCol="0">
            <a:spAutoFit/>
          </a:bodyPr>
          <a:lstStyle/>
          <a:p>
            <a:r>
              <a:rPr lang="en-US" sz="2400">
                <a:latin typeface="Times"/>
              </a:rPr>
              <a:t>This might account in part, for the </a:t>
            </a:r>
            <a:r>
              <a:rPr lang="en-US" sz="2400" i="1">
                <a:latin typeface="Times"/>
              </a:rPr>
              <a:t>tension</a:t>
            </a:r>
            <a:r>
              <a:rPr lang="en-US" sz="2400">
                <a:latin typeface="Times"/>
              </a:rPr>
              <a:t> of listening to music. By this view, tension arises because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is low, calling into question whether the structure we have chosen is really the right one. </a:t>
            </a:r>
          </a:p>
          <a:p>
            <a:endParaRPr lang="en-US" sz="2400">
              <a:latin typeface="Times"/>
            </a:endParaRPr>
          </a:p>
          <a:p>
            <a:r>
              <a:rPr lang="en-US" sz="2400">
                <a:latin typeface="Times"/>
              </a:rPr>
              <a:t>If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then rises, we are reassured that our choice was correct, creating a feeling of relief. (Or perhaps we switch to a different structure, whose probability is higher.)</a:t>
            </a:r>
          </a:p>
          <a:p>
            <a:endParaRPr lang="en-US" sz="2400">
              <a:latin typeface="Times"/>
            </a:endParaRPr>
          </a:p>
          <a:p>
            <a:r>
              <a:rPr lang="en-US" sz="2400">
                <a:latin typeface="Times"/>
              </a:rPr>
              <a:t>Think of the “Eroica” again. First Eb major seems like a good key; then it seems doubtful; then it seems good again.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046988"/>
          </a:xfrm>
          <a:prstGeom prst="rect">
            <a:avLst/>
          </a:prstGeom>
          <a:noFill/>
        </p:spPr>
        <p:txBody>
          <a:bodyPr wrap="square" rtlCol="0">
            <a:spAutoFit/>
          </a:bodyPr>
          <a:lstStyle/>
          <a:p>
            <a:r>
              <a:rPr lang="en-US" sz="2400" b="1">
                <a:solidFill>
                  <a:srgbClr val="008000"/>
                </a:solidFill>
                <a:latin typeface="Lucida Calligraphy"/>
              </a:rPr>
              <a:t>Connections with language?</a:t>
            </a:r>
            <a:endParaRPr lang="en-US" sz="2400">
              <a:latin typeface="Times"/>
            </a:endParaRPr>
          </a:p>
          <a:p>
            <a:endParaRPr lang="en-US" sz="2400">
              <a:latin typeface="Times"/>
            </a:endParaRPr>
          </a:p>
          <a:p>
            <a:r>
              <a:rPr lang="en-US" sz="2400">
                <a:latin typeface="Times"/>
              </a:rPr>
              <a:t>What about humor? Some jokes involve playing with our syntactic/semantic probabilities. Our initial interpretation of the sentence makes little sense (causing anxiety); then we find another interpretation, not previously considered, which is higher in probability (causing relief).</a:t>
            </a:r>
          </a:p>
          <a:p>
            <a:endParaRPr lang="en-US" sz="2400">
              <a:latin typeface="Time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25370" y="1179184"/>
            <a:ext cx="2895600" cy="4524315"/>
          </a:xfrm>
          <a:prstGeom prst="rect">
            <a:avLst/>
          </a:prstGeom>
          <a:noFill/>
          <a:ln>
            <a:solidFill>
              <a:schemeClr val="bg1">
                <a:lumMod val="85000"/>
              </a:schemeClr>
            </a:solidFill>
          </a:ln>
          <a:effectLst/>
        </p:spPr>
        <p:txBody>
          <a:bodyPr wrap="square" rtlCol="0">
            <a:spAutoFit/>
          </a:bodyPr>
          <a:lstStyle/>
          <a:p>
            <a:r>
              <a:rPr lang="en-US" sz="2400">
                <a:solidFill>
                  <a:schemeClr val="bg1">
                    <a:lumMod val="85000"/>
                  </a:schemeClr>
                </a:solidFill>
                <a:latin typeface="Times"/>
              </a:rPr>
              <a:t>Theoretical linguistics</a:t>
            </a:r>
          </a:p>
          <a:p>
            <a:endParaRPr lang="en-US" sz="2400">
              <a:solidFill>
                <a:schemeClr val="bg1">
                  <a:lumMod val="85000"/>
                </a:schemeClr>
              </a:solidFill>
              <a:latin typeface="Times"/>
            </a:endParaRPr>
          </a:p>
          <a:p>
            <a:r>
              <a:rPr lang="en-US" sz="2400">
                <a:solidFill>
                  <a:schemeClr val="bg1">
                    <a:lumMod val="85000"/>
                  </a:schemeClr>
                </a:solidFill>
                <a:latin typeface="Times"/>
              </a:rPr>
              <a:t>  L A N G U A G E</a:t>
            </a:r>
          </a:p>
          <a:p>
            <a:endParaRPr lang="en-US" sz="2400">
              <a:solidFill>
                <a:schemeClr val="bg1">
                  <a:lumMod val="85000"/>
                </a:schemeClr>
              </a:solidFill>
              <a:latin typeface="Times"/>
            </a:endParaRPr>
          </a:p>
          <a:p>
            <a:r>
              <a:rPr lang="en-US" sz="2400">
                <a:solidFill>
                  <a:schemeClr val="bg1">
                    <a:lumMod val="85000"/>
                  </a:schemeClr>
                </a:solidFill>
                <a:latin typeface="Times"/>
              </a:rPr>
              <a:t>Psycholinguistics (neurolinguistics, etc...)</a:t>
            </a:r>
          </a:p>
          <a:p>
            <a:endParaRPr lang="en-US" sz="2400">
              <a:solidFill>
                <a:schemeClr val="bg1">
                  <a:lumMod val="85000"/>
                </a:schemeClr>
              </a:solidFill>
              <a:latin typeface="Times"/>
            </a:endParaRPr>
          </a:p>
          <a:p>
            <a:r>
              <a:rPr lang="en-US" sz="2400">
                <a:solidFill>
                  <a:schemeClr val="bg1">
                    <a:lumMod val="85000"/>
                  </a:schemeClr>
                </a:solidFill>
                <a:latin typeface="Times"/>
              </a:rPr>
              <a:t> C O G N I T I O N</a:t>
            </a:r>
          </a:p>
          <a:p>
            <a:endParaRPr lang="en-US" sz="2400">
              <a:solidFill>
                <a:schemeClr val="bg1">
                  <a:lumMod val="85000"/>
                </a:schemeClr>
              </a:solidFill>
              <a:latin typeface="Times"/>
            </a:endParaRPr>
          </a:p>
          <a:p>
            <a:r>
              <a:rPr lang="en-US" sz="2400">
                <a:solidFill>
                  <a:schemeClr val="bg1">
                    <a:lumMod val="85000"/>
                  </a:schemeClr>
                </a:solidFill>
                <a:latin typeface="Times"/>
              </a:rPr>
              <a:t>Computational</a:t>
            </a:r>
          </a:p>
          <a:p>
            <a:r>
              <a:rPr lang="en-US" sz="2400">
                <a:solidFill>
                  <a:schemeClr val="bg1">
                    <a:lumMod val="85000"/>
                  </a:schemeClr>
                </a:solidFill>
                <a:latin typeface="Times"/>
              </a:rPr>
              <a:t>psycholinguistics</a:t>
            </a:r>
          </a:p>
        </p:txBody>
      </p:sp>
      <p:sp>
        <p:nvSpPr>
          <p:cNvPr id="3" name="TextBox 2"/>
          <p:cNvSpPr txBox="1"/>
          <p:nvPr/>
        </p:nvSpPr>
        <p:spPr>
          <a:xfrm>
            <a:off x="5442327" y="4846371"/>
            <a:ext cx="2895600" cy="830997"/>
          </a:xfrm>
          <a:prstGeom prst="rect">
            <a:avLst/>
          </a:prstGeom>
          <a:noFill/>
          <a:ln>
            <a:solidFill>
              <a:schemeClr val="bg1">
                <a:lumMod val="85000"/>
              </a:schemeClr>
            </a:solidFill>
          </a:ln>
          <a:effectLst/>
        </p:spPr>
        <p:txBody>
          <a:bodyPr wrap="square" rtlCol="0">
            <a:spAutoFit/>
          </a:bodyPr>
          <a:lstStyle/>
          <a:p>
            <a:r>
              <a:rPr lang="en-US" sz="2400">
                <a:solidFill>
                  <a:schemeClr val="bg1">
                    <a:lumMod val="85000"/>
                  </a:schemeClr>
                </a:solidFill>
                <a:latin typeface="Times"/>
              </a:rPr>
              <a:t>Natural language</a:t>
            </a:r>
          </a:p>
          <a:p>
            <a:r>
              <a:rPr lang="en-US" sz="2400">
                <a:solidFill>
                  <a:schemeClr val="bg1">
                    <a:lumMod val="85000"/>
                  </a:schemeClr>
                </a:solidFill>
                <a:latin typeface="Times"/>
              </a:rPr>
              <a:t>processing</a:t>
            </a:r>
          </a:p>
        </p:txBody>
      </p:sp>
      <p:sp>
        <p:nvSpPr>
          <p:cNvPr id="5" name="Oval 4"/>
          <p:cNvSpPr/>
          <p:nvPr/>
        </p:nvSpPr>
        <p:spPr>
          <a:xfrm>
            <a:off x="545455" y="871831"/>
            <a:ext cx="3429000" cy="1143000"/>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6" name="Oval 5"/>
          <p:cNvSpPr/>
          <p:nvPr/>
        </p:nvSpPr>
        <p:spPr>
          <a:xfrm>
            <a:off x="441271" y="2409109"/>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7" name="Oval 6"/>
          <p:cNvSpPr/>
          <p:nvPr/>
        </p:nvSpPr>
        <p:spPr>
          <a:xfrm>
            <a:off x="491037" y="4533517"/>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8" name="Oval 7"/>
          <p:cNvSpPr/>
          <p:nvPr/>
        </p:nvSpPr>
        <p:spPr>
          <a:xfrm>
            <a:off x="4851409" y="4493501"/>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9" name="Rounded Rectangle 8"/>
          <p:cNvSpPr/>
          <p:nvPr/>
        </p:nvSpPr>
        <p:spPr>
          <a:xfrm>
            <a:off x="256584" y="602902"/>
            <a:ext cx="3835925" cy="5926390"/>
          </a:xfrm>
          <a:prstGeom prst="roundRect">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cxnSp>
        <p:nvCxnSpPr>
          <p:cNvPr id="11" name="Straight Connector 10"/>
          <p:cNvCxnSpPr/>
          <p:nvPr/>
        </p:nvCxnSpPr>
        <p:spPr>
          <a:xfrm rot="5400000">
            <a:off x="1307354" y="3417046"/>
            <a:ext cx="6224492"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974455" y="5334000"/>
            <a:ext cx="876954" cy="1588"/>
          </a:xfrm>
          <a:prstGeom prst="line">
            <a:avLst/>
          </a:prstGeom>
          <a:ln>
            <a:solidFill>
              <a:schemeClr val="bg1">
                <a:lumMod val="8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276600" y="4079202"/>
            <a:ext cx="5257800" cy="2450090"/>
          </a:xfrm>
          <a:prstGeom prst="ellipse">
            <a:avLst/>
          </a:prstGeom>
          <a:noFill/>
          <a:ln w="2540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14" name="TextBox 13"/>
          <p:cNvSpPr txBox="1"/>
          <p:nvPr/>
        </p:nvSpPr>
        <p:spPr>
          <a:xfrm>
            <a:off x="7239000" y="3581400"/>
            <a:ext cx="1018353" cy="553998"/>
          </a:xfrm>
          <a:prstGeom prst="rect">
            <a:avLst/>
          </a:prstGeom>
          <a:noFill/>
          <a:ln>
            <a:noFill/>
          </a:ln>
        </p:spPr>
        <p:txBody>
          <a:bodyPr wrap="none" rtlCol="0">
            <a:spAutoFit/>
          </a:bodyPr>
          <a:lstStyle/>
          <a:p>
            <a:r>
              <a:rPr lang="en-US" sz="3000" b="1">
                <a:solidFill>
                  <a:schemeClr val="bg1">
                    <a:lumMod val="85000"/>
                  </a:schemeClr>
                </a:solidFill>
                <a:latin typeface="Arial"/>
              </a:rPr>
              <a:t>YOU</a:t>
            </a:r>
          </a:p>
        </p:txBody>
      </p:sp>
      <p:cxnSp>
        <p:nvCxnSpPr>
          <p:cNvPr id="18" name="Straight Arrow Connector 17"/>
          <p:cNvCxnSpPr/>
          <p:nvPr/>
        </p:nvCxnSpPr>
        <p:spPr>
          <a:xfrm rot="10800000" flipV="1">
            <a:off x="7073900" y="3937000"/>
            <a:ext cx="228600" cy="193002"/>
          </a:xfrm>
          <a:prstGeom prst="straightConnector1">
            <a:avLst/>
          </a:prstGeom>
          <a:ln>
            <a:solidFill>
              <a:schemeClr val="bg1">
                <a:lumMod val="85000"/>
              </a:schemeClr>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2308324"/>
          </a:xfrm>
          <a:prstGeom prst="rect">
            <a:avLst/>
          </a:prstGeom>
          <a:noFill/>
        </p:spPr>
        <p:txBody>
          <a:bodyPr wrap="square" rtlCol="0">
            <a:spAutoFit/>
          </a:bodyPr>
          <a:lstStyle/>
          <a:p>
            <a:r>
              <a:rPr lang="en-US" sz="2400" i="1">
                <a:latin typeface="Times"/>
              </a:rPr>
              <a:t>Q: What has four wheels and flies? </a:t>
            </a:r>
          </a:p>
          <a:p>
            <a:endParaRPr lang="en-US" sz="2400">
              <a:latin typeface="Times"/>
            </a:endParaRPr>
          </a:p>
          <a:p>
            <a:pPr marL="274320"/>
            <a:r>
              <a:rPr lang="en-US" sz="2400">
                <a:latin typeface="Times"/>
              </a:rPr>
              <a:t>“Flies” is understood as a verb;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is low—when semantics is considered!—because nothing fits this description.</a:t>
            </a:r>
          </a:p>
          <a:p>
            <a:endParaRPr lang="en-US" sz="2400">
              <a:latin typeface="Time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154983"/>
          </a:xfrm>
          <a:prstGeom prst="rect">
            <a:avLst/>
          </a:prstGeom>
          <a:noFill/>
        </p:spPr>
        <p:txBody>
          <a:bodyPr wrap="square" rtlCol="0">
            <a:spAutoFit/>
          </a:bodyPr>
          <a:lstStyle/>
          <a:p>
            <a:r>
              <a:rPr lang="en-US" sz="2400" i="1">
                <a:latin typeface="Times"/>
              </a:rPr>
              <a:t>Q: What has four wheels and flies? </a:t>
            </a:r>
          </a:p>
          <a:p>
            <a:endParaRPr lang="en-US" sz="2400">
              <a:latin typeface="Times"/>
            </a:endParaRPr>
          </a:p>
          <a:p>
            <a:pPr marL="274320"/>
            <a:r>
              <a:rPr lang="en-US" sz="2400">
                <a:latin typeface="Times"/>
              </a:rPr>
              <a:t>“Flies” is understood as a verb;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is low—when semantics is considered!—because nothing fits this description.</a:t>
            </a:r>
          </a:p>
          <a:p>
            <a:endParaRPr lang="en-US" sz="2400">
              <a:latin typeface="Times"/>
            </a:endParaRPr>
          </a:p>
          <a:p>
            <a:r>
              <a:rPr lang="en-US" sz="2400" i="1">
                <a:latin typeface="Times"/>
              </a:rPr>
              <a:t>A: A garbage truck.</a:t>
            </a:r>
          </a:p>
          <a:p>
            <a:endParaRPr lang="en-US" sz="2400">
              <a:latin typeface="Times"/>
            </a:endParaRPr>
          </a:p>
          <a:p>
            <a:pPr marL="274320"/>
            <a:r>
              <a:rPr lang="en-US" sz="2400">
                <a:latin typeface="Times"/>
              </a:rPr>
              <a:t>Now “flies” is reinterpreted as a noun, and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is</a:t>
            </a:r>
          </a:p>
          <a:p>
            <a:pPr marL="274320"/>
            <a:r>
              <a:rPr lang="en-US" sz="2400">
                <a:latin typeface="Times"/>
              </a:rPr>
              <a:t>suddenly much higher; we can be confident that this is the correct interpretation.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609600"/>
            <a:ext cx="7391400" cy="4216539"/>
          </a:xfrm>
          <a:prstGeom prst="rect">
            <a:avLst/>
          </a:prstGeom>
          <a:noFill/>
        </p:spPr>
        <p:txBody>
          <a:bodyPr wrap="square" rtlCol="0">
            <a:spAutoFit/>
          </a:bodyPr>
          <a:lstStyle/>
          <a:p>
            <a:r>
              <a:rPr lang="en-US" sz="2400" b="1">
                <a:latin typeface="Times"/>
              </a:rPr>
              <a:t>Summary</a:t>
            </a:r>
          </a:p>
          <a:p>
            <a:endParaRPr lang="en-US" sz="2400" b="1">
              <a:latin typeface="Times"/>
            </a:endParaRPr>
          </a:p>
          <a:p>
            <a:r>
              <a:rPr lang="en-US" sz="2000">
                <a:latin typeface="Times"/>
              </a:rPr>
              <a:t>1. A simple, generative probabilistic model performs well</a:t>
            </a:r>
          </a:p>
          <a:p>
            <a:r>
              <a:rPr lang="en-US" sz="2000">
                <a:latin typeface="Times"/>
              </a:rPr>
              <a:t>at key-finding.</a:t>
            </a:r>
          </a:p>
          <a:p>
            <a:endParaRPr lang="en-US" sz="2000">
              <a:latin typeface="Times"/>
            </a:endParaRPr>
          </a:p>
          <a:p>
            <a:r>
              <a:rPr lang="en-US" sz="2000">
                <a:latin typeface="Times"/>
              </a:rPr>
              <a:t>2. The model be used to estimate the probabilities of note patterns—a surface model. Two ways of doing this:</a:t>
            </a:r>
          </a:p>
          <a:p>
            <a:pPr marL="457200"/>
            <a:r>
              <a:rPr lang="en-US" sz="2000">
                <a:latin typeface="Times"/>
              </a:rPr>
              <a:t>A. Marginal model (the “correct” way, strictly speaking)</a:t>
            </a:r>
          </a:p>
          <a:p>
            <a:pPr marL="457200"/>
            <a:r>
              <a:rPr lang="en-US" sz="2000">
                <a:latin typeface="Times"/>
              </a:rPr>
              <a:t>B. Maximal model (appealing because it emerges from structure-finding process with no additional computation)</a:t>
            </a:r>
          </a:p>
          <a:p>
            <a:endParaRPr lang="en-US" sz="2000">
              <a:latin typeface="Times"/>
            </a:endParaRPr>
          </a:p>
          <a:p>
            <a:r>
              <a:rPr lang="en-US" sz="2000">
                <a:latin typeface="Times"/>
              </a:rPr>
              <a:t>3. A surface model can be used to model melodic expectation (a marginal model does slightly better here).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3600986"/>
          </a:xfrm>
          <a:prstGeom prst="rect">
            <a:avLst/>
          </a:prstGeom>
          <a:noFill/>
        </p:spPr>
        <p:txBody>
          <a:bodyPr wrap="square" rtlCol="0">
            <a:spAutoFit/>
          </a:bodyPr>
          <a:lstStyle/>
          <a:p>
            <a:r>
              <a:rPr lang="en-US" sz="2400" b="1">
                <a:latin typeface="Times"/>
              </a:rPr>
              <a:t>Summary (2)</a:t>
            </a:r>
          </a:p>
          <a:p>
            <a:endParaRPr lang="en-US" sz="2400" b="1">
              <a:latin typeface="Times"/>
            </a:endParaRPr>
          </a:p>
          <a:p>
            <a:r>
              <a:rPr lang="en-US" sz="2000">
                <a:latin typeface="Times"/>
              </a:rPr>
              <a:t>4. The key-finding model can also be applied on a measure-by-measure basis—as a Hidden Markov Model.</a:t>
            </a:r>
          </a:p>
          <a:p>
            <a:endParaRPr lang="en-US" sz="2000">
              <a:latin typeface="Times"/>
            </a:endParaRPr>
          </a:p>
          <a:p>
            <a:r>
              <a:rPr lang="en-US" sz="2000">
                <a:latin typeface="Times"/>
              </a:rPr>
              <a:t>5. As such, the model can also be used to model musical tension (assuming a maximal surface model).</a:t>
            </a:r>
          </a:p>
          <a:p>
            <a:endParaRPr lang="en-US" sz="2000">
              <a:latin typeface="Times"/>
            </a:endParaRPr>
          </a:p>
          <a:p>
            <a:r>
              <a:rPr lang="en-US" sz="2000">
                <a:latin typeface="Times"/>
              </a:rPr>
              <a:t>6. Tension can also be construed as information: Following the Uniform Information Density hypothesis, this leads to a prediction about expressive timing (more rubato when tension is higher).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2677656"/>
          </a:xfrm>
          <a:prstGeom prst="rect">
            <a:avLst/>
          </a:prstGeom>
          <a:noFill/>
        </p:spPr>
        <p:txBody>
          <a:bodyPr wrap="square" rtlCol="0">
            <a:spAutoFit/>
          </a:bodyPr>
          <a:lstStyle/>
          <a:p>
            <a:r>
              <a:rPr lang="en-US" sz="2400" b="1">
                <a:latin typeface="Times"/>
              </a:rPr>
              <a:t>Summary (3)</a:t>
            </a:r>
          </a:p>
          <a:p>
            <a:endParaRPr lang="en-US" sz="2400" b="1">
              <a:latin typeface="Times"/>
            </a:endParaRPr>
          </a:p>
          <a:p>
            <a:r>
              <a:rPr lang="en-US" sz="2400">
                <a:latin typeface="Times"/>
              </a:rPr>
              <a:t>7. If a maximal model is assumed, and a non-exhaustive search process, then </a:t>
            </a:r>
            <a:r>
              <a:rPr lang="en-US" sz="2400" i="1">
                <a:latin typeface="Times"/>
              </a:rPr>
              <a:t>P</a:t>
            </a:r>
            <a:r>
              <a:rPr lang="en-US" sz="2400">
                <a:latin typeface="Times"/>
              </a:rPr>
              <a:t>(</a:t>
            </a:r>
            <a:r>
              <a:rPr lang="en-US" sz="2400" i="1">
                <a:latin typeface="Times"/>
              </a:rPr>
              <a:t>T</a:t>
            </a:r>
            <a:r>
              <a:rPr lang="en-US" sz="2400" baseline="-25000">
                <a:latin typeface="Times"/>
              </a:rPr>
              <a:t>c</a:t>
            </a:r>
            <a:r>
              <a:rPr lang="en-US" sz="2400">
                <a:latin typeface="Times"/>
              </a:rPr>
              <a:t>, </a:t>
            </a:r>
            <a:r>
              <a:rPr lang="en-US" sz="2400" i="1">
                <a:latin typeface="Times"/>
              </a:rPr>
              <a:t>S</a:t>
            </a:r>
            <a:r>
              <a:rPr lang="en-US" sz="2400">
                <a:latin typeface="Times"/>
              </a:rPr>
              <a:t>) may be an indication of how good </a:t>
            </a:r>
            <a:r>
              <a:rPr lang="en-US" sz="2400" i="1">
                <a:latin typeface="Times"/>
              </a:rPr>
              <a:t>T</a:t>
            </a:r>
            <a:r>
              <a:rPr lang="en-US" sz="2400" baseline="-25000">
                <a:latin typeface="Times"/>
              </a:rPr>
              <a:t>c</a:t>
            </a:r>
            <a:r>
              <a:rPr lang="en-US" sz="2400">
                <a:latin typeface="Times"/>
              </a:rPr>
              <a:t> is. This may account, in part, for musical tension: tension arises when the search is going badly. And it might have implications for language too—e.g., humor.</a:t>
            </a:r>
            <a:endParaRPr lang="en-US" sz="2400" b="1">
              <a:latin typeface="Time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38200" y="838200"/>
            <a:ext cx="7391400" cy="461665"/>
          </a:xfrm>
          <a:prstGeom prst="rect">
            <a:avLst/>
          </a:prstGeom>
          <a:noFill/>
        </p:spPr>
        <p:txBody>
          <a:bodyPr wrap="square" rtlCol="0">
            <a:spAutoFit/>
          </a:bodyPr>
          <a:lstStyle/>
          <a:p>
            <a:r>
              <a:rPr lang="en-US" sz="2400" b="1">
                <a:solidFill>
                  <a:srgbClr val="008000"/>
                </a:solidFill>
                <a:latin typeface="Lucida Calligraphy"/>
              </a:rPr>
              <a:t>Thank you!</a:t>
            </a:r>
            <a:endParaRPr lang="en-US" sz="2400">
              <a:latin typeface="Time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25370" y="1179184"/>
            <a:ext cx="2895600" cy="4524315"/>
          </a:xfrm>
          <a:prstGeom prst="rect">
            <a:avLst/>
          </a:prstGeom>
          <a:noFill/>
          <a:ln>
            <a:noFill/>
          </a:ln>
          <a:effectLst/>
        </p:spPr>
        <p:txBody>
          <a:bodyPr wrap="square" rtlCol="0">
            <a:spAutoFit/>
          </a:bodyPr>
          <a:lstStyle/>
          <a:p>
            <a:r>
              <a:rPr lang="en-US" sz="2400">
                <a:solidFill>
                  <a:schemeClr val="bg1">
                    <a:lumMod val="85000"/>
                  </a:schemeClr>
                </a:solidFill>
                <a:latin typeface="Times"/>
              </a:rPr>
              <a:t>Theoretical linguistics</a:t>
            </a:r>
          </a:p>
          <a:p>
            <a:endParaRPr lang="en-US" sz="2400">
              <a:solidFill>
                <a:schemeClr val="bg1">
                  <a:lumMod val="85000"/>
                </a:schemeClr>
              </a:solidFill>
              <a:latin typeface="Times"/>
            </a:endParaRPr>
          </a:p>
          <a:p>
            <a:r>
              <a:rPr lang="en-US" sz="2400">
                <a:solidFill>
                  <a:schemeClr val="bg1">
                    <a:lumMod val="85000"/>
                  </a:schemeClr>
                </a:solidFill>
                <a:latin typeface="Times"/>
              </a:rPr>
              <a:t>  L A N G U A G E</a:t>
            </a:r>
          </a:p>
          <a:p>
            <a:endParaRPr lang="en-US" sz="2400">
              <a:solidFill>
                <a:schemeClr val="bg1">
                  <a:lumMod val="85000"/>
                </a:schemeClr>
              </a:solidFill>
              <a:latin typeface="Times"/>
            </a:endParaRPr>
          </a:p>
          <a:p>
            <a:r>
              <a:rPr lang="en-US" sz="2400">
                <a:solidFill>
                  <a:schemeClr val="bg1">
                    <a:lumMod val="85000"/>
                  </a:schemeClr>
                </a:solidFill>
                <a:latin typeface="Times"/>
              </a:rPr>
              <a:t>Psycholinguistics (neurolinguistics, etc...)</a:t>
            </a:r>
          </a:p>
          <a:p>
            <a:endParaRPr lang="en-US" sz="2400">
              <a:solidFill>
                <a:schemeClr val="bg1">
                  <a:lumMod val="85000"/>
                </a:schemeClr>
              </a:solidFill>
              <a:latin typeface="Times"/>
            </a:endParaRPr>
          </a:p>
          <a:p>
            <a:r>
              <a:rPr lang="en-US" sz="2400">
                <a:solidFill>
                  <a:schemeClr val="bg1">
                    <a:lumMod val="85000"/>
                  </a:schemeClr>
                </a:solidFill>
                <a:latin typeface="Times"/>
              </a:rPr>
              <a:t> C O G N I T I O N</a:t>
            </a:r>
          </a:p>
          <a:p>
            <a:endParaRPr lang="en-US" sz="2400">
              <a:solidFill>
                <a:schemeClr val="bg1">
                  <a:lumMod val="85000"/>
                </a:schemeClr>
              </a:solidFill>
              <a:latin typeface="Times"/>
            </a:endParaRPr>
          </a:p>
          <a:p>
            <a:r>
              <a:rPr lang="en-US" sz="2400">
                <a:solidFill>
                  <a:schemeClr val="bg1">
                    <a:lumMod val="85000"/>
                  </a:schemeClr>
                </a:solidFill>
                <a:latin typeface="Times"/>
              </a:rPr>
              <a:t>Computational</a:t>
            </a:r>
          </a:p>
          <a:p>
            <a:r>
              <a:rPr lang="en-US" sz="2400">
                <a:solidFill>
                  <a:schemeClr val="bg1">
                    <a:lumMod val="85000"/>
                  </a:schemeClr>
                </a:solidFill>
                <a:latin typeface="Times"/>
              </a:rPr>
              <a:t>psycholinguistics</a:t>
            </a:r>
          </a:p>
        </p:txBody>
      </p:sp>
      <p:sp>
        <p:nvSpPr>
          <p:cNvPr id="3" name="TextBox 2"/>
          <p:cNvSpPr txBox="1"/>
          <p:nvPr/>
        </p:nvSpPr>
        <p:spPr>
          <a:xfrm>
            <a:off x="5442327" y="4846371"/>
            <a:ext cx="2895600" cy="830997"/>
          </a:xfrm>
          <a:prstGeom prst="rect">
            <a:avLst/>
          </a:prstGeom>
          <a:noFill/>
          <a:ln>
            <a:noFill/>
          </a:ln>
          <a:effectLst/>
        </p:spPr>
        <p:txBody>
          <a:bodyPr wrap="square" rtlCol="0">
            <a:spAutoFit/>
          </a:bodyPr>
          <a:lstStyle/>
          <a:p>
            <a:r>
              <a:rPr lang="en-US" sz="2400">
                <a:solidFill>
                  <a:schemeClr val="bg1">
                    <a:lumMod val="85000"/>
                  </a:schemeClr>
                </a:solidFill>
                <a:latin typeface="Times"/>
              </a:rPr>
              <a:t>Natural language</a:t>
            </a:r>
          </a:p>
          <a:p>
            <a:r>
              <a:rPr lang="en-US" sz="2400">
                <a:solidFill>
                  <a:schemeClr val="bg1">
                    <a:lumMod val="85000"/>
                  </a:schemeClr>
                </a:solidFill>
                <a:latin typeface="Times"/>
              </a:rPr>
              <a:t>processing</a:t>
            </a:r>
          </a:p>
        </p:txBody>
      </p:sp>
      <p:sp>
        <p:nvSpPr>
          <p:cNvPr id="5" name="Oval 4"/>
          <p:cNvSpPr/>
          <p:nvPr/>
        </p:nvSpPr>
        <p:spPr>
          <a:xfrm>
            <a:off x="545455" y="871831"/>
            <a:ext cx="3429000" cy="1143000"/>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6" name="Oval 5"/>
          <p:cNvSpPr/>
          <p:nvPr/>
        </p:nvSpPr>
        <p:spPr>
          <a:xfrm>
            <a:off x="441271" y="2409109"/>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7" name="Oval 6"/>
          <p:cNvSpPr/>
          <p:nvPr/>
        </p:nvSpPr>
        <p:spPr>
          <a:xfrm>
            <a:off x="491037" y="4533517"/>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8" name="Oval 7"/>
          <p:cNvSpPr/>
          <p:nvPr/>
        </p:nvSpPr>
        <p:spPr>
          <a:xfrm>
            <a:off x="4851409" y="4493501"/>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9" name="Rounded Rectangle 8"/>
          <p:cNvSpPr/>
          <p:nvPr/>
        </p:nvSpPr>
        <p:spPr>
          <a:xfrm>
            <a:off x="256584" y="602902"/>
            <a:ext cx="3835925" cy="5926390"/>
          </a:xfrm>
          <a:prstGeom prst="roundRect">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cxnSp>
        <p:nvCxnSpPr>
          <p:cNvPr id="11" name="Straight Connector 10"/>
          <p:cNvCxnSpPr/>
          <p:nvPr/>
        </p:nvCxnSpPr>
        <p:spPr>
          <a:xfrm rot="5400000">
            <a:off x="1307354" y="3417046"/>
            <a:ext cx="6224492"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977770" y="1331584"/>
            <a:ext cx="2895600" cy="4524315"/>
          </a:xfrm>
          <a:prstGeom prst="rect">
            <a:avLst/>
          </a:prstGeom>
          <a:noFill/>
          <a:ln>
            <a:noFill/>
          </a:ln>
          <a:effectLst/>
        </p:spPr>
        <p:txBody>
          <a:bodyPr wrap="square" rtlCol="0">
            <a:spAutoFit/>
          </a:bodyPr>
          <a:lstStyle/>
          <a:p>
            <a:r>
              <a:rPr lang="en-US" sz="2400">
                <a:solidFill>
                  <a:srgbClr val="FF0000"/>
                </a:solidFill>
                <a:latin typeface="Times"/>
              </a:rPr>
              <a:t>Music theory</a:t>
            </a:r>
          </a:p>
          <a:p>
            <a:endParaRPr lang="en-US" sz="2400">
              <a:solidFill>
                <a:srgbClr val="FF0000"/>
              </a:solidFill>
              <a:latin typeface="Times"/>
            </a:endParaRPr>
          </a:p>
          <a:p>
            <a:r>
              <a:rPr lang="en-US" sz="2400">
                <a:solidFill>
                  <a:srgbClr val="FF0000"/>
                </a:solidFill>
                <a:latin typeface="Times"/>
              </a:rPr>
              <a:t>       M U S I C</a:t>
            </a:r>
          </a:p>
          <a:p>
            <a:endParaRPr lang="en-US" sz="2400">
              <a:solidFill>
                <a:srgbClr val="FF0000"/>
              </a:solidFill>
              <a:latin typeface="Times"/>
            </a:endParaRPr>
          </a:p>
          <a:p>
            <a:endParaRPr lang="en-US" sz="2400">
              <a:solidFill>
                <a:srgbClr val="FF0000"/>
              </a:solidFill>
              <a:latin typeface="Times"/>
            </a:endParaRPr>
          </a:p>
          <a:p>
            <a:r>
              <a:rPr lang="en-US" sz="2400">
                <a:solidFill>
                  <a:srgbClr val="FF0000"/>
                </a:solidFill>
                <a:latin typeface="Times"/>
              </a:rPr>
              <a:t>Music psychology</a:t>
            </a:r>
          </a:p>
          <a:p>
            <a:endParaRPr lang="en-US" sz="2400">
              <a:solidFill>
                <a:srgbClr val="FF0000"/>
              </a:solidFill>
              <a:latin typeface="Times"/>
            </a:endParaRPr>
          </a:p>
          <a:p>
            <a:endParaRPr lang="en-US" sz="2400">
              <a:solidFill>
                <a:srgbClr val="FF0000"/>
              </a:solidFill>
              <a:latin typeface="Times"/>
            </a:endParaRPr>
          </a:p>
          <a:p>
            <a:r>
              <a:rPr lang="en-US" sz="2400">
                <a:solidFill>
                  <a:srgbClr val="FF0000"/>
                </a:solidFill>
                <a:latin typeface="Times"/>
              </a:rPr>
              <a:t>  C O G N I T I O N</a:t>
            </a:r>
          </a:p>
          <a:p>
            <a:endParaRPr lang="en-US" sz="2400">
              <a:solidFill>
                <a:srgbClr val="FF0000"/>
              </a:solidFill>
              <a:latin typeface="Times"/>
            </a:endParaRPr>
          </a:p>
          <a:p>
            <a:r>
              <a:rPr lang="en-US" sz="2400">
                <a:solidFill>
                  <a:srgbClr val="FF0000"/>
                </a:solidFill>
                <a:latin typeface="Times"/>
              </a:rPr>
              <a:t>Computational</a:t>
            </a:r>
          </a:p>
          <a:p>
            <a:r>
              <a:rPr lang="en-US" sz="2400">
                <a:solidFill>
                  <a:srgbClr val="FF0000"/>
                </a:solidFill>
                <a:latin typeface="Times"/>
              </a:rPr>
              <a:t>music cognition</a:t>
            </a:r>
          </a:p>
        </p:txBody>
      </p:sp>
      <p:sp>
        <p:nvSpPr>
          <p:cNvPr id="12" name="TextBox 11"/>
          <p:cNvSpPr txBox="1"/>
          <p:nvPr/>
        </p:nvSpPr>
        <p:spPr>
          <a:xfrm>
            <a:off x="5594727" y="4998771"/>
            <a:ext cx="2895600" cy="830997"/>
          </a:xfrm>
          <a:prstGeom prst="rect">
            <a:avLst/>
          </a:prstGeom>
          <a:noFill/>
          <a:ln>
            <a:noFill/>
          </a:ln>
          <a:effectLst/>
        </p:spPr>
        <p:txBody>
          <a:bodyPr wrap="square" rtlCol="0">
            <a:spAutoFit/>
          </a:bodyPr>
          <a:lstStyle/>
          <a:p>
            <a:r>
              <a:rPr lang="en-US" sz="2400">
                <a:solidFill>
                  <a:srgbClr val="FF0000"/>
                </a:solidFill>
                <a:latin typeface="Times"/>
              </a:rPr>
              <a:t>Music information</a:t>
            </a:r>
          </a:p>
          <a:p>
            <a:r>
              <a:rPr lang="en-US" sz="2400">
                <a:solidFill>
                  <a:srgbClr val="FF0000"/>
                </a:solidFill>
                <a:latin typeface="Times"/>
              </a:rPr>
              <a:t>retrieval</a:t>
            </a:r>
          </a:p>
        </p:txBody>
      </p:sp>
      <p:sp>
        <p:nvSpPr>
          <p:cNvPr id="13" name="Oval 12"/>
          <p:cNvSpPr/>
          <p:nvPr/>
        </p:nvSpPr>
        <p:spPr>
          <a:xfrm>
            <a:off x="697855" y="1036931"/>
            <a:ext cx="3429000" cy="114300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Oval 13"/>
          <p:cNvSpPr/>
          <p:nvPr/>
        </p:nvSpPr>
        <p:spPr>
          <a:xfrm>
            <a:off x="593671" y="2561509"/>
            <a:ext cx="3429000" cy="1670093"/>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5" name="Oval 14"/>
          <p:cNvSpPr/>
          <p:nvPr/>
        </p:nvSpPr>
        <p:spPr>
          <a:xfrm>
            <a:off x="643437" y="4685917"/>
            <a:ext cx="3429000" cy="1670093"/>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6" name="Oval 15"/>
          <p:cNvSpPr/>
          <p:nvPr/>
        </p:nvSpPr>
        <p:spPr>
          <a:xfrm>
            <a:off x="5003809" y="4645901"/>
            <a:ext cx="3429000" cy="1670093"/>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7" name="Rounded Rectangle 16"/>
          <p:cNvSpPr/>
          <p:nvPr/>
        </p:nvSpPr>
        <p:spPr>
          <a:xfrm>
            <a:off x="408984" y="755302"/>
            <a:ext cx="3835925" cy="5926390"/>
          </a:xfrm>
          <a:prstGeom prst="round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3974455" y="5334000"/>
            <a:ext cx="876954" cy="1588"/>
          </a:xfrm>
          <a:prstGeom prst="line">
            <a:avLst/>
          </a:prstGeom>
          <a:ln>
            <a:solidFill>
              <a:schemeClr val="bg1">
                <a:lumMod val="8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126855" y="5486400"/>
            <a:ext cx="876954" cy="1588"/>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3276600" y="4079202"/>
            <a:ext cx="5257800" cy="2450090"/>
          </a:xfrm>
          <a:prstGeom prst="ellipse">
            <a:avLst/>
          </a:prstGeom>
          <a:noFill/>
          <a:ln w="2540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3" name="TextBox 22"/>
          <p:cNvSpPr txBox="1"/>
          <p:nvPr/>
        </p:nvSpPr>
        <p:spPr>
          <a:xfrm>
            <a:off x="7239000" y="3581400"/>
            <a:ext cx="1018353" cy="553998"/>
          </a:xfrm>
          <a:prstGeom prst="rect">
            <a:avLst/>
          </a:prstGeom>
          <a:noFill/>
          <a:ln>
            <a:noFill/>
          </a:ln>
        </p:spPr>
        <p:txBody>
          <a:bodyPr wrap="none" rtlCol="0">
            <a:spAutoFit/>
          </a:bodyPr>
          <a:lstStyle/>
          <a:p>
            <a:r>
              <a:rPr lang="en-US" sz="3000" b="1">
                <a:solidFill>
                  <a:schemeClr val="bg1">
                    <a:lumMod val="85000"/>
                  </a:schemeClr>
                </a:solidFill>
                <a:latin typeface="Arial"/>
              </a:rPr>
              <a:t>YOU</a:t>
            </a:r>
          </a:p>
        </p:txBody>
      </p:sp>
      <p:cxnSp>
        <p:nvCxnSpPr>
          <p:cNvPr id="24" name="Straight Arrow Connector 23"/>
          <p:cNvCxnSpPr/>
          <p:nvPr/>
        </p:nvCxnSpPr>
        <p:spPr>
          <a:xfrm rot="10800000" flipV="1">
            <a:off x="7073900" y="3937000"/>
            <a:ext cx="228600" cy="193002"/>
          </a:xfrm>
          <a:prstGeom prst="straightConnector1">
            <a:avLst/>
          </a:prstGeom>
          <a:ln>
            <a:solidFill>
              <a:schemeClr val="bg1">
                <a:lumMod val="85000"/>
              </a:schemeClr>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25370" y="1179184"/>
            <a:ext cx="2895600" cy="4524315"/>
          </a:xfrm>
          <a:prstGeom prst="rect">
            <a:avLst/>
          </a:prstGeom>
          <a:noFill/>
          <a:ln>
            <a:noFill/>
          </a:ln>
          <a:effectLst/>
        </p:spPr>
        <p:txBody>
          <a:bodyPr wrap="square" rtlCol="0">
            <a:spAutoFit/>
          </a:bodyPr>
          <a:lstStyle/>
          <a:p>
            <a:r>
              <a:rPr lang="en-US" sz="2400">
                <a:solidFill>
                  <a:schemeClr val="bg1">
                    <a:lumMod val="85000"/>
                  </a:schemeClr>
                </a:solidFill>
                <a:latin typeface="Times"/>
              </a:rPr>
              <a:t>Theoretical linguistics</a:t>
            </a:r>
          </a:p>
          <a:p>
            <a:endParaRPr lang="en-US" sz="2400">
              <a:solidFill>
                <a:schemeClr val="bg1">
                  <a:lumMod val="85000"/>
                </a:schemeClr>
              </a:solidFill>
              <a:latin typeface="Times"/>
            </a:endParaRPr>
          </a:p>
          <a:p>
            <a:r>
              <a:rPr lang="en-US" sz="2400">
                <a:solidFill>
                  <a:schemeClr val="bg1">
                    <a:lumMod val="85000"/>
                  </a:schemeClr>
                </a:solidFill>
                <a:latin typeface="Times"/>
              </a:rPr>
              <a:t>  L A N G U A G E</a:t>
            </a:r>
          </a:p>
          <a:p>
            <a:endParaRPr lang="en-US" sz="2400">
              <a:solidFill>
                <a:schemeClr val="bg1">
                  <a:lumMod val="85000"/>
                </a:schemeClr>
              </a:solidFill>
              <a:latin typeface="Times"/>
            </a:endParaRPr>
          </a:p>
          <a:p>
            <a:r>
              <a:rPr lang="en-US" sz="2400">
                <a:solidFill>
                  <a:schemeClr val="bg1">
                    <a:lumMod val="85000"/>
                  </a:schemeClr>
                </a:solidFill>
                <a:latin typeface="Times"/>
              </a:rPr>
              <a:t>Psycholinguistics (neurolinguistics, etc...)</a:t>
            </a:r>
          </a:p>
          <a:p>
            <a:endParaRPr lang="en-US" sz="2400">
              <a:solidFill>
                <a:schemeClr val="bg1">
                  <a:lumMod val="85000"/>
                </a:schemeClr>
              </a:solidFill>
              <a:latin typeface="Times"/>
            </a:endParaRPr>
          </a:p>
          <a:p>
            <a:r>
              <a:rPr lang="en-US" sz="2400">
                <a:solidFill>
                  <a:schemeClr val="bg1">
                    <a:lumMod val="85000"/>
                  </a:schemeClr>
                </a:solidFill>
                <a:latin typeface="Times"/>
              </a:rPr>
              <a:t> C O G N I T I O N</a:t>
            </a:r>
          </a:p>
          <a:p>
            <a:endParaRPr lang="en-US" sz="2400">
              <a:solidFill>
                <a:schemeClr val="bg1">
                  <a:lumMod val="85000"/>
                </a:schemeClr>
              </a:solidFill>
              <a:latin typeface="Times"/>
            </a:endParaRPr>
          </a:p>
          <a:p>
            <a:r>
              <a:rPr lang="en-US" sz="2400">
                <a:solidFill>
                  <a:schemeClr val="bg1">
                    <a:lumMod val="85000"/>
                  </a:schemeClr>
                </a:solidFill>
                <a:latin typeface="Times"/>
              </a:rPr>
              <a:t>Computational</a:t>
            </a:r>
          </a:p>
          <a:p>
            <a:r>
              <a:rPr lang="en-US" sz="2400">
                <a:solidFill>
                  <a:schemeClr val="bg1">
                    <a:lumMod val="85000"/>
                  </a:schemeClr>
                </a:solidFill>
                <a:latin typeface="Times"/>
              </a:rPr>
              <a:t>psycholinguistics</a:t>
            </a:r>
          </a:p>
        </p:txBody>
      </p:sp>
      <p:sp>
        <p:nvSpPr>
          <p:cNvPr id="3" name="TextBox 2"/>
          <p:cNvSpPr txBox="1"/>
          <p:nvPr/>
        </p:nvSpPr>
        <p:spPr>
          <a:xfrm>
            <a:off x="5442327" y="4846371"/>
            <a:ext cx="2895600" cy="830997"/>
          </a:xfrm>
          <a:prstGeom prst="rect">
            <a:avLst/>
          </a:prstGeom>
          <a:noFill/>
          <a:ln>
            <a:noFill/>
          </a:ln>
          <a:effectLst/>
        </p:spPr>
        <p:txBody>
          <a:bodyPr wrap="square" rtlCol="0">
            <a:spAutoFit/>
          </a:bodyPr>
          <a:lstStyle/>
          <a:p>
            <a:r>
              <a:rPr lang="en-US" sz="2400">
                <a:solidFill>
                  <a:schemeClr val="bg1">
                    <a:lumMod val="85000"/>
                  </a:schemeClr>
                </a:solidFill>
                <a:latin typeface="Times"/>
              </a:rPr>
              <a:t>Natural language</a:t>
            </a:r>
          </a:p>
          <a:p>
            <a:r>
              <a:rPr lang="en-US" sz="2400">
                <a:solidFill>
                  <a:schemeClr val="bg1">
                    <a:lumMod val="85000"/>
                  </a:schemeClr>
                </a:solidFill>
                <a:latin typeface="Times"/>
              </a:rPr>
              <a:t>processing</a:t>
            </a:r>
          </a:p>
        </p:txBody>
      </p:sp>
      <p:sp>
        <p:nvSpPr>
          <p:cNvPr id="5" name="Oval 4"/>
          <p:cNvSpPr/>
          <p:nvPr/>
        </p:nvSpPr>
        <p:spPr>
          <a:xfrm>
            <a:off x="545455" y="871831"/>
            <a:ext cx="3429000" cy="1143000"/>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6" name="Oval 5"/>
          <p:cNvSpPr/>
          <p:nvPr/>
        </p:nvSpPr>
        <p:spPr>
          <a:xfrm>
            <a:off x="441271" y="2409109"/>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7" name="Oval 6"/>
          <p:cNvSpPr/>
          <p:nvPr/>
        </p:nvSpPr>
        <p:spPr>
          <a:xfrm>
            <a:off x="491037" y="4533517"/>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8" name="Oval 7"/>
          <p:cNvSpPr/>
          <p:nvPr/>
        </p:nvSpPr>
        <p:spPr>
          <a:xfrm>
            <a:off x="4851409" y="4493501"/>
            <a:ext cx="3429000" cy="1670093"/>
          </a:xfrm>
          <a:prstGeom prst="ellipse">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9" name="Rounded Rectangle 8"/>
          <p:cNvSpPr/>
          <p:nvPr/>
        </p:nvSpPr>
        <p:spPr>
          <a:xfrm>
            <a:off x="256584" y="602902"/>
            <a:ext cx="3835925" cy="5926390"/>
          </a:xfrm>
          <a:prstGeom prst="roundRect">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cxnSp>
        <p:nvCxnSpPr>
          <p:cNvPr id="11" name="Straight Connector 10"/>
          <p:cNvCxnSpPr/>
          <p:nvPr/>
        </p:nvCxnSpPr>
        <p:spPr>
          <a:xfrm rot="5400000">
            <a:off x="1307354" y="3417046"/>
            <a:ext cx="6224492"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977770" y="1331584"/>
            <a:ext cx="2895600" cy="4524315"/>
          </a:xfrm>
          <a:prstGeom prst="rect">
            <a:avLst/>
          </a:prstGeom>
          <a:noFill/>
          <a:ln>
            <a:noFill/>
          </a:ln>
          <a:effectLst/>
        </p:spPr>
        <p:txBody>
          <a:bodyPr wrap="square" rtlCol="0">
            <a:spAutoFit/>
          </a:bodyPr>
          <a:lstStyle/>
          <a:p>
            <a:r>
              <a:rPr lang="en-US" sz="2400">
                <a:solidFill>
                  <a:srgbClr val="FF0000"/>
                </a:solidFill>
                <a:latin typeface="Times"/>
              </a:rPr>
              <a:t>Music theory</a:t>
            </a:r>
          </a:p>
          <a:p>
            <a:endParaRPr lang="en-US" sz="2400">
              <a:solidFill>
                <a:srgbClr val="FF0000"/>
              </a:solidFill>
              <a:latin typeface="Times"/>
            </a:endParaRPr>
          </a:p>
          <a:p>
            <a:r>
              <a:rPr lang="en-US" sz="2400">
                <a:solidFill>
                  <a:srgbClr val="FF0000"/>
                </a:solidFill>
                <a:latin typeface="Times"/>
              </a:rPr>
              <a:t>       M U S I C</a:t>
            </a:r>
          </a:p>
          <a:p>
            <a:endParaRPr lang="en-US" sz="2400">
              <a:solidFill>
                <a:srgbClr val="FF0000"/>
              </a:solidFill>
              <a:latin typeface="Times"/>
            </a:endParaRPr>
          </a:p>
          <a:p>
            <a:endParaRPr lang="en-US" sz="2400">
              <a:solidFill>
                <a:srgbClr val="FF0000"/>
              </a:solidFill>
              <a:latin typeface="Times"/>
            </a:endParaRPr>
          </a:p>
          <a:p>
            <a:r>
              <a:rPr lang="en-US" sz="2400">
                <a:solidFill>
                  <a:srgbClr val="FF0000"/>
                </a:solidFill>
                <a:latin typeface="Times"/>
              </a:rPr>
              <a:t>Music psychology</a:t>
            </a:r>
          </a:p>
          <a:p>
            <a:endParaRPr lang="en-US" sz="2400">
              <a:solidFill>
                <a:srgbClr val="FF0000"/>
              </a:solidFill>
              <a:latin typeface="Times"/>
            </a:endParaRPr>
          </a:p>
          <a:p>
            <a:endParaRPr lang="en-US" sz="2400">
              <a:solidFill>
                <a:srgbClr val="FF0000"/>
              </a:solidFill>
              <a:latin typeface="Times"/>
            </a:endParaRPr>
          </a:p>
          <a:p>
            <a:r>
              <a:rPr lang="en-US" sz="2400">
                <a:solidFill>
                  <a:srgbClr val="FF0000"/>
                </a:solidFill>
                <a:latin typeface="Times"/>
              </a:rPr>
              <a:t>  C O G N I T I O N</a:t>
            </a:r>
          </a:p>
          <a:p>
            <a:endParaRPr lang="en-US" sz="2400">
              <a:solidFill>
                <a:srgbClr val="FF0000"/>
              </a:solidFill>
              <a:latin typeface="Times"/>
            </a:endParaRPr>
          </a:p>
          <a:p>
            <a:r>
              <a:rPr lang="en-US" sz="2400">
                <a:solidFill>
                  <a:srgbClr val="FF0000"/>
                </a:solidFill>
                <a:latin typeface="Times"/>
              </a:rPr>
              <a:t>Computational</a:t>
            </a:r>
          </a:p>
          <a:p>
            <a:r>
              <a:rPr lang="en-US" sz="2400">
                <a:solidFill>
                  <a:srgbClr val="FF0000"/>
                </a:solidFill>
                <a:latin typeface="Times"/>
              </a:rPr>
              <a:t>music cognition</a:t>
            </a:r>
          </a:p>
        </p:txBody>
      </p:sp>
      <p:sp>
        <p:nvSpPr>
          <p:cNvPr id="12" name="TextBox 11"/>
          <p:cNvSpPr txBox="1"/>
          <p:nvPr/>
        </p:nvSpPr>
        <p:spPr>
          <a:xfrm>
            <a:off x="5594727" y="4998771"/>
            <a:ext cx="2895600" cy="830997"/>
          </a:xfrm>
          <a:prstGeom prst="rect">
            <a:avLst/>
          </a:prstGeom>
          <a:noFill/>
          <a:ln>
            <a:noFill/>
          </a:ln>
          <a:effectLst/>
        </p:spPr>
        <p:txBody>
          <a:bodyPr wrap="square" rtlCol="0">
            <a:spAutoFit/>
          </a:bodyPr>
          <a:lstStyle/>
          <a:p>
            <a:r>
              <a:rPr lang="en-US" sz="2400">
                <a:solidFill>
                  <a:srgbClr val="FF0000"/>
                </a:solidFill>
                <a:latin typeface="Times"/>
              </a:rPr>
              <a:t>Music information</a:t>
            </a:r>
          </a:p>
          <a:p>
            <a:r>
              <a:rPr lang="en-US" sz="2400">
                <a:solidFill>
                  <a:srgbClr val="FF0000"/>
                </a:solidFill>
                <a:latin typeface="Times"/>
              </a:rPr>
              <a:t>retrieval</a:t>
            </a:r>
          </a:p>
        </p:txBody>
      </p:sp>
      <p:sp>
        <p:nvSpPr>
          <p:cNvPr id="13" name="Oval 12"/>
          <p:cNvSpPr/>
          <p:nvPr/>
        </p:nvSpPr>
        <p:spPr>
          <a:xfrm>
            <a:off x="697855" y="1036931"/>
            <a:ext cx="3429000" cy="114300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Oval 13"/>
          <p:cNvSpPr/>
          <p:nvPr/>
        </p:nvSpPr>
        <p:spPr>
          <a:xfrm>
            <a:off x="593671" y="2561509"/>
            <a:ext cx="3429000" cy="1670093"/>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5" name="Oval 14"/>
          <p:cNvSpPr/>
          <p:nvPr/>
        </p:nvSpPr>
        <p:spPr>
          <a:xfrm>
            <a:off x="643437" y="4685917"/>
            <a:ext cx="3429000" cy="1670093"/>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6" name="Oval 15"/>
          <p:cNvSpPr/>
          <p:nvPr/>
        </p:nvSpPr>
        <p:spPr>
          <a:xfrm>
            <a:off x="5003809" y="4645901"/>
            <a:ext cx="3429000" cy="1670093"/>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7" name="Rounded Rectangle 16"/>
          <p:cNvSpPr/>
          <p:nvPr/>
        </p:nvSpPr>
        <p:spPr>
          <a:xfrm>
            <a:off x="408984" y="755302"/>
            <a:ext cx="3835925" cy="5926390"/>
          </a:xfrm>
          <a:prstGeom prst="round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3974455" y="5334000"/>
            <a:ext cx="876954" cy="1588"/>
          </a:xfrm>
          <a:prstGeom prst="line">
            <a:avLst/>
          </a:prstGeom>
          <a:ln>
            <a:solidFill>
              <a:schemeClr val="bg1">
                <a:lumMod val="8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126855" y="5486400"/>
            <a:ext cx="876954" cy="1588"/>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3276600" y="4079202"/>
            <a:ext cx="5257800" cy="2450090"/>
          </a:xfrm>
          <a:prstGeom prst="ellipse">
            <a:avLst/>
          </a:prstGeom>
          <a:noFill/>
          <a:ln w="2540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3" name="TextBox 22"/>
          <p:cNvSpPr txBox="1"/>
          <p:nvPr/>
        </p:nvSpPr>
        <p:spPr>
          <a:xfrm>
            <a:off x="7239000" y="3581400"/>
            <a:ext cx="1018353" cy="553998"/>
          </a:xfrm>
          <a:prstGeom prst="rect">
            <a:avLst/>
          </a:prstGeom>
          <a:noFill/>
          <a:ln>
            <a:noFill/>
          </a:ln>
        </p:spPr>
        <p:txBody>
          <a:bodyPr wrap="none" rtlCol="0">
            <a:spAutoFit/>
          </a:bodyPr>
          <a:lstStyle/>
          <a:p>
            <a:r>
              <a:rPr lang="en-US" sz="3000" b="1">
                <a:solidFill>
                  <a:schemeClr val="bg1">
                    <a:lumMod val="85000"/>
                  </a:schemeClr>
                </a:solidFill>
                <a:latin typeface="Arial"/>
              </a:rPr>
              <a:t>YOU</a:t>
            </a:r>
          </a:p>
        </p:txBody>
      </p:sp>
      <p:cxnSp>
        <p:nvCxnSpPr>
          <p:cNvPr id="24" name="Straight Arrow Connector 23"/>
          <p:cNvCxnSpPr/>
          <p:nvPr/>
        </p:nvCxnSpPr>
        <p:spPr>
          <a:xfrm rot="10800000" flipV="1">
            <a:off x="7073900" y="3937000"/>
            <a:ext cx="228600" cy="193002"/>
          </a:xfrm>
          <a:prstGeom prst="straightConnector1">
            <a:avLst/>
          </a:prstGeom>
          <a:ln>
            <a:solidFill>
              <a:schemeClr val="bg1">
                <a:lumMod val="8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3111500" y="5105400"/>
            <a:ext cx="815909" cy="82959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136900" y="5233988"/>
            <a:ext cx="761747" cy="553998"/>
          </a:xfrm>
          <a:prstGeom prst="rect">
            <a:avLst/>
          </a:prstGeom>
          <a:noFill/>
        </p:spPr>
        <p:txBody>
          <a:bodyPr wrap="none" rtlCol="0">
            <a:spAutoFit/>
          </a:bodyPr>
          <a:lstStyle/>
          <a:p>
            <a:r>
              <a:rPr lang="en-US" sz="3000" b="1">
                <a:solidFill>
                  <a:srgbClr val="FF0000"/>
                </a:solidFill>
                <a:latin typeface="Arial"/>
              </a:rPr>
              <a:t>ME</a:t>
            </a:r>
            <a:endParaRPr lang="en-US">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 name="TextBox 39"/>
          <p:cNvSpPr txBox="1"/>
          <p:nvPr/>
        </p:nvSpPr>
        <p:spPr>
          <a:xfrm>
            <a:off x="660400" y="914400"/>
            <a:ext cx="7661322" cy="4524315"/>
          </a:xfrm>
          <a:prstGeom prst="rect">
            <a:avLst/>
          </a:prstGeom>
          <a:noFill/>
        </p:spPr>
        <p:txBody>
          <a:bodyPr wrap="none" rtlCol="0">
            <a:spAutoFit/>
          </a:bodyPr>
          <a:lstStyle/>
          <a:p>
            <a:r>
              <a:rPr lang="en-US" sz="2400" b="1">
                <a:latin typeface="Times"/>
              </a:rPr>
              <a:t>The topic of today’s talk: The Key-Finding Problem</a:t>
            </a:r>
          </a:p>
          <a:p>
            <a:r>
              <a:rPr lang="en-US" sz="2400">
                <a:latin typeface="Times"/>
              </a:rPr>
              <a:t>(how key is identified, other implications of key for</a:t>
            </a:r>
          </a:p>
          <a:p>
            <a:r>
              <a:rPr lang="en-US" sz="2400">
                <a:latin typeface="Times"/>
              </a:rPr>
              <a:t>music cognition)</a:t>
            </a:r>
          </a:p>
          <a:p>
            <a:endParaRPr lang="en-US" sz="2400" b="1">
              <a:latin typeface="Times"/>
            </a:endParaRPr>
          </a:p>
          <a:p>
            <a:r>
              <a:rPr lang="en-US" sz="2400">
                <a:latin typeface="Times"/>
              </a:rPr>
              <a:t>Work in computational music cognition has been greatly</a:t>
            </a:r>
          </a:p>
          <a:p>
            <a:r>
              <a:rPr lang="en-US" sz="2400">
                <a:latin typeface="Times"/>
              </a:rPr>
              <a:t>influenced by NLP / computational linguistics (as you’ll see)</a:t>
            </a:r>
          </a:p>
          <a:p>
            <a:endParaRPr lang="en-US" sz="2400">
              <a:latin typeface="Times"/>
            </a:endParaRPr>
          </a:p>
          <a:p>
            <a:r>
              <a:rPr lang="en-US" sz="2400">
                <a:latin typeface="Times"/>
              </a:rPr>
              <a:t>BUT the influence could also go the other way—my</a:t>
            </a:r>
          </a:p>
          <a:p>
            <a:r>
              <a:rPr lang="en-US" sz="2400">
                <a:latin typeface="Times"/>
              </a:rPr>
              <a:t>work on key raises some fundamental issues about cognition</a:t>
            </a:r>
          </a:p>
          <a:p>
            <a:r>
              <a:rPr lang="en-US" sz="2400">
                <a:latin typeface="Times"/>
              </a:rPr>
              <a:t>that have implications for language as well.</a:t>
            </a:r>
          </a:p>
          <a:p>
            <a:endParaRPr lang="en-US" sz="2400">
              <a:latin typeface="Times"/>
            </a:endParaRPr>
          </a:p>
          <a:p>
            <a:endParaRPr lang="en-US" sz="2400">
              <a:latin typeface="Time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784350" y="2508523"/>
            <a:ext cx="6419850" cy="31923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1004208"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1876901" y="4103867"/>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2747326"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3617751"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4488177"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5360869" y="4102421"/>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6231294" y="4100975"/>
            <a:ext cx="3192331" cy="45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216438" y="252207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255600" y="2507483"/>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899821" y="2504692"/>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865710" y="2501900"/>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832708" y="2522474"/>
            <a:ext cx="559448" cy="21244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8063852" y="2509774"/>
            <a:ext cx="559448" cy="3155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1784350" y="1968500"/>
            <a:ext cx="6855752" cy="461665"/>
          </a:xfrm>
          <a:prstGeom prst="rect">
            <a:avLst/>
          </a:prstGeom>
          <a:noFill/>
        </p:spPr>
        <p:txBody>
          <a:bodyPr wrap="square" rtlCol="0">
            <a:spAutoFit/>
          </a:bodyPr>
          <a:lstStyle/>
          <a:p>
            <a:r>
              <a:rPr lang="en-US" sz="2400">
                <a:latin typeface="Times"/>
              </a:rPr>
              <a:t>C   C#   D   Eb   E     F    F#   G    Ab  A   Bb  B   (C...)</a:t>
            </a:r>
            <a:endParaRPr lang="en-US" sz="2400"/>
          </a:p>
        </p:txBody>
      </p:sp>
      <p:sp>
        <p:nvSpPr>
          <p:cNvPr id="39" name="TextBox 38"/>
          <p:cNvSpPr txBox="1"/>
          <p:nvPr/>
        </p:nvSpPr>
        <p:spPr>
          <a:xfrm>
            <a:off x="596900" y="724515"/>
            <a:ext cx="1147288" cy="1855209"/>
          </a:xfrm>
          <a:prstGeom prst="rect">
            <a:avLst/>
          </a:prstGeom>
          <a:noFill/>
        </p:spPr>
        <p:txBody>
          <a:bodyPr wrap="none" rtlCol="0">
            <a:spAutoFit/>
          </a:bodyPr>
          <a:lstStyle/>
          <a:p>
            <a:pPr>
              <a:lnSpc>
                <a:spcPct val="150000"/>
              </a:lnSpc>
            </a:pPr>
            <a:endParaRPr lang="en-US" sz="1700">
              <a:latin typeface="Times"/>
            </a:endParaRPr>
          </a:p>
          <a:p>
            <a:pPr>
              <a:lnSpc>
                <a:spcPct val="150000"/>
              </a:lnSpc>
            </a:pPr>
            <a:endParaRPr lang="en-US" sz="1700">
              <a:latin typeface="Times"/>
            </a:endParaRPr>
          </a:p>
          <a:p>
            <a:pPr>
              <a:lnSpc>
                <a:spcPct val="150000"/>
              </a:lnSpc>
            </a:pPr>
            <a:r>
              <a:rPr lang="en-US" sz="1700">
                <a:latin typeface="Times"/>
              </a:rPr>
              <a:t>         </a:t>
            </a:r>
          </a:p>
          <a:p>
            <a:pPr>
              <a:lnSpc>
                <a:spcPct val="150000"/>
              </a:lnSpc>
            </a:pPr>
            <a:r>
              <a:rPr lang="en-US" sz="1700">
                <a:latin typeface="Times"/>
              </a:rPr>
              <a:t>        Pitch-</a:t>
            </a:r>
          </a:p>
          <a:p>
            <a:pPr>
              <a:lnSpc>
                <a:spcPts val="1400"/>
              </a:lnSpc>
            </a:pPr>
            <a:r>
              <a:rPr lang="en-US" sz="1700">
                <a:latin typeface="Times"/>
              </a:rPr>
              <a:t>      classes   </a:t>
            </a:r>
          </a:p>
        </p:txBody>
      </p:sp>
      <p:sp>
        <p:nvSpPr>
          <p:cNvPr id="40" name="TextBox 39"/>
          <p:cNvSpPr txBox="1"/>
          <p:nvPr/>
        </p:nvSpPr>
        <p:spPr>
          <a:xfrm>
            <a:off x="660400" y="457815"/>
            <a:ext cx="7107084" cy="1569660"/>
          </a:xfrm>
          <a:prstGeom prst="rect">
            <a:avLst/>
          </a:prstGeom>
          <a:noFill/>
        </p:spPr>
        <p:txBody>
          <a:bodyPr wrap="none" rtlCol="0">
            <a:spAutoFit/>
          </a:bodyPr>
          <a:lstStyle/>
          <a:p>
            <a:r>
              <a:rPr lang="en-US" sz="2400" b="1">
                <a:latin typeface="Times"/>
              </a:rPr>
              <a:t>2. KEY – A Brief Introduction</a:t>
            </a:r>
          </a:p>
          <a:p>
            <a:endParaRPr lang="en-US" sz="2400" b="1">
              <a:latin typeface="Times"/>
            </a:endParaRPr>
          </a:p>
          <a:p>
            <a:r>
              <a:rPr lang="en-US" sz="2400">
                <a:latin typeface="Times"/>
              </a:rPr>
              <a:t>A </a:t>
            </a:r>
            <a:r>
              <a:rPr lang="en-US" sz="2400" i="1">
                <a:latin typeface="Times"/>
              </a:rPr>
              <a:t>key</a:t>
            </a:r>
            <a:r>
              <a:rPr lang="en-US" sz="2400">
                <a:latin typeface="Times"/>
              </a:rPr>
              <a:t> is a framework in which the pitches of a piece are</a:t>
            </a:r>
          </a:p>
          <a:p>
            <a:r>
              <a:rPr lang="en-US" sz="2400">
                <a:latin typeface="Times"/>
              </a:rPr>
              <a:t>understood.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11961</TotalTime>
  <Words>4403</Words>
  <Application>Microsoft Macintosh PowerPoint</Application>
  <PresentationFormat>On-screen Show (4:3)</PresentationFormat>
  <Paragraphs>439</Paragraphs>
  <Slides>55</Slides>
  <Notes>3</Notes>
  <HiddenSlides>0</HiddenSlides>
  <MMClips>0</MMClips>
  <ScaleCrop>false</ScaleCrop>
  <HeadingPairs>
    <vt:vector size="4" baseType="variant">
      <vt:variant>
        <vt:lpstr>Design Template</vt:lpstr>
      </vt:variant>
      <vt:variant>
        <vt:i4>1</vt:i4>
      </vt:variant>
      <vt:variant>
        <vt:lpstr>Slide Titles</vt:lpstr>
      </vt:variant>
      <vt:variant>
        <vt:i4>55</vt:i4>
      </vt:variant>
    </vt:vector>
  </HeadingPairs>
  <TitlesOfParts>
    <vt:vector size="5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Temperley</dc:creator>
  <cp:lastModifiedBy>David Temperley</cp:lastModifiedBy>
  <cp:revision>199</cp:revision>
  <dcterms:created xsi:type="dcterms:W3CDTF">2010-06-08T15:48:34Z</dcterms:created>
  <dcterms:modified xsi:type="dcterms:W3CDTF">2010-06-08T15:50:45Z</dcterms:modified>
</cp:coreProperties>
</file>